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7FFFC9F3_246EB6EE.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 id="2147483783" r:id="rId5"/>
  </p:sldMasterIdLst>
  <p:notesMasterIdLst>
    <p:notesMasterId r:id="rId36"/>
  </p:notesMasterIdLst>
  <p:sldIdLst>
    <p:sldId id="256" r:id="rId6"/>
    <p:sldId id="2147469425" r:id="rId7"/>
    <p:sldId id="2147469967" r:id="rId8"/>
    <p:sldId id="2076137612" r:id="rId9"/>
    <p:sldId id="2147469423" r:id="rId10"/>
    <p:sldId id="2147469424" r:id="rId11"/>
    <p:sldId id="2147469966" r:id="rId12"/>
    <p:sldId id="2147469968" r:id="rId13"/>
    <p:sldId id="2147469817" r:id="rId14"/>
    <p:sldId id="2147469814" r:id="rId15"/>
    <p:sldId id="2147469815" r:id="rId16"/>
    <p:sldId id="2147469962" r:id="rId17"/>
    <p:sldId id="2147469963" r:id="rId18"/>
    <p:sldId id="2147469964" r:id="rId19"/>
    <p:sldId id="2147469821" r:id="rId20"/>
    <p:sldId id="2147469820" r:id="rId21"/>
    <p:sldId id="2147469846" r:id="rId22"/>
    <p:sldId id="2147469848" r:id="rId23"/>
    <p:sldId id="2147469842" r:id="rId24"/>
    <p:sldId id="2147469823" r:id="rId25"/>
    <p:sldId id="2147469811" r:id="rId26"/>
    <p:sldId id="2147469956" r:id="rId27"/>
    <p:sldId id="2076137681" r:id="rId28"/>
    <p:sldId id="2076137682" r:id="rId29"/>
    <p:sldId id="2147469825" r:id="rId30"/>
    <p:sldId id="2147469830" r:id="rId31"/>
    <p:sldId id="2147469965" r:id="rId32"/>
    <p:sldId id="2147469850" r:id="rId33"/>
    <p:sldId id="2147469427" r:id="rId34"/>
    <p:sldId id="214746942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ory Section" id="{75403A28-21D2-4D80-80B2-DC12CF5F9EBD}">
          <p14:sldIdLst>
            <p14:sldId id="256"/>
            <p14:sldId id="2147469425"/>
            <p14:sldId id="2147469967"/>
            <p14:sldId id="2076137612"/>
            <p14:sldId id="2147469423"/>
            <p14:sldId id="2147469424"/>
            <p14:sldId id="2147469966"/>
            <p14:sldId id="2147469968"/>
          </p14:sldIdLst>
        </p14:section>
        <p14:section name="Concepts deep dive" id="{38AC08C5-D307-45C6-A1A0-6CBB73734785}">
          <p14:sldIdLst>
            <p14:sldId id="2147469817"/>
            <p14:sldId id="2147469814"/>
            <p14:sldId id="2147469815"/>
            <p14:sldId id="2147469962"/>
            <p14:sldId id="2147469963"/>
            <p14:sldId id="2147469964"/>
            <p14:sldId id="2147469821"/>
            <p14:sldId id="2147469820"/>
          </p14:sldIdLst>
        </p14:section>
        <p14:section name="Scaling and KEDA" id="{DD889240-CE76-4534-891D-77F9C537F7F9}">
          <p14:sldIdLst>
            <p14:sldId id="2147469846"/>
            <p14:sldId id="2147469848"/>
            <p14:sldId id="2147469842"/>
          </p14:sldIdLst>
        </p14:section>
        <p14:section name="Dapr deep dive" id="{72829528-07DC-4DEE-BF93-218E12F2822D}">
          <p14:sldIdLst>
            <p14:sldId id="2147469823"/>
            <p14:sldId id="2147469811"/>
            <p14:sldId id="2147469956"/>
            <p14:sldId id="2076137681"/>
            <p14:sldId id="2076137682"/>
            <p14:sldId id="2147469825"/>
            <p14:sldId id="2147469830"/>
            <p14:sldId id="2147469965"/>
            <p14:sldId id="2147469850"/>
          </p14:sldIdLst>
        </p14:section>
        <p14:section name="Closing" id="{9239B6CB-038C-4B98-AB42-0B47B37F3787}">
          <p14:sldIdLst>
            <p14:sldId id="2147469427"/>
            <p14:sldId id="214746942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2FAE02-8136-2BC8-EEFE-4B97E211B639}" name="Andy Gore" initials="AG" userId="S::ang@microsoft.com::3ae3f88f-1b34-4d7c-baa2-e947df595b8a" providerId="AD"/>
  <p188:author id="{3E1E871E-0B1A-36AD-2241-6D725394DC62}" name="Vincenzo Morra" initials="VM" userId="S::vimorra@microsoft.com::479f1165-d831-4a21-ad6c-9d0c9d95d32f" providerId="AD"/>
  <p188:author id="{CB00E523-6AD0-942A-E052-B2B259147174}" name="Jeff Hollan" initials="JH" userId="S::jehollan@microsoft.com::eeefd95a-b7c9-4c6b-9601-7f3decd90f5a" providerId="AD"/>
  <p188:author id="{88254F81-5A0C-6A14-7673-824ACEE53069}" name="Lynn Orrell" initials="LO" userId="S::lyorrell@microsoft.com::502e8482-b84b-4cc2-a6f8-3e97e9890334" providerId="AD"/>
  <p188:author id="{93E321A9-F936-233C-A007-E242B6A24BF1}" name="Ahmed Sabbour" initials="AS" userId="S::asabbour@microsoft.com::c4279823-a7c7-477e-982e-f4145bb0a83d" providerId="AD"/>
  <p188:author id="{3EFED5AA-2956-5361-5975-7FE121040445}" name="Daniel Larsen (NZ)" initials="D(" userId="S::dalars@microsoft.com::8561d58d-ed8d-4b5f-99bd-435da51f4206" providerId="AD"/>
  <p188:author id="{A4F659AC-854F-3503-97E9-C95F00501318}" name="Tom Kerkhove" initials="TK" userId="S::tomkerkhove@microsoft.com::631ad559-0cf4-42cc-ad9f-9735c310d0d9" providerId="AD"/>
  <p188:author id="{FEA45FC7-23C5-1989-E15F-F51DF1024D39}" name="Mohammad Nofal" initials="MN" userId="S::monofal@microsoft.com::47b4dbc5-0139-4dae-82aa-90d9d2bfe46d" providerId="AD"/>
  <p188:author id="{BBC2ECCC-E6EE-B179-4197-62E5439FCE07}" name="Brian Redmond" initials="BR" userId="S::briar@microsoft.com::e04f46e5-a3a7-4692-b577-7b780caaf083" providerId="AD"/>
  <p188:author id="{E6F33DE8-8104-01D1-66A2-9B4EC351A130}" name="Mike Lapierre" initials="ML" userId="S::milapier@microsoft.com::5aa713d3-4b62-4314-bc1a-8eb240b5af4a" providerId="AD"/>
  <p188:author id="{CF5BB8EF-76F5-4FF6-0C9F-71AF8F459CA5}" name="Michael Yen-Chi Ho" initials="MYCH" userId="S::yenchiho@microsoft.com::08e6847b-dae5-4579-ab99-d38df5b1fc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ff Hollan" initials="JH" lastIdx="5" clrIdx="0">
    <p:extLst>
      <p:ext uri="{19B8F6BF-5375-455C-9EA6-DF929625EA0E}">
        <p15:presenceInfo xmlns:p15="http://schemas.microsoft.com/office/powerpoint/2012/main" userId="S::jehollan@microsoft.com::eeefd95a-b7c9-4c6b-9601-7f3decd90f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757E"/>
    <a:srgbClr val="1E3648"/>
    <a:srgbClr val="667E90"/>
    <a:srgbClr val="475F71"/>
    <a:srgbClr val="999999"/>
    <a:srgbClr val="7A7A7A"/>
    <a:srgbClr val="515151"/>
    <a:srgbClr val="1D4A79"/>
    <a:srgbClr val="0078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485" autoAdjust="0"/>
  </p:normalViewPr>
  <p:slideViewPr>
    <p:cSldViewPr snapToGrid="0">
      <p:cViewPr varScale="1">
        <p:scale>
          <a:sx n="72" d="100"/>
          <a:sy n="72" d="100"/>
        </p:scale>
        <p:origin x="1378"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omments/modernComment_7FFFC9F3_246EB6EE.xml><?xml version="1.0" encoding="utf-8"?>
<p188:cmLst xmlns:a="http://schemas.openxmlformats.org/drawingml/2006/main" xmlns:r="http://schemas.openxmlformats.org/officeDocument/2006/relationships" xmlns:p188="http://schemas.microsoft.com/office/powerpoint/2018/8/main">
  <p188:cm id="{BF30BFBF-3580-F447-A399-023072D755C5}" authorId="{FEA45FC7-23C5-1989-E15F-F51DF1024D39}" status="resolved" created="2021-11-15T16:10:41.213">
    <pc:sldMkLst xmlns:pc="http://schemas.microsoft.com/office/powerpoint/2013/main/command">
      <pc:docMk/>
      <pc:sldMk cId="611235566" sldId="2147469811"/>
    </pc:sldMkLst>
    <p188:txBody>
      <a:bodyPr/>
      <a:lstStyle/>
      <a:p>
        <a:r>
          <a:rPr lang="en-US"/>
          <a:t>in terms of order, this should be before slide 31 or first slide in the dapr section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2A44D-FB27-4B1B-93E7-78FA1AEF010A}"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CC906-FED3-4F79-BA55-CB1E9B2A3288}" type="slidenum">
              <a:rPr lang="en-US" smtClean="0"/>
              <a:t>‹#›</a:t>
            </a:fld>
            <a:endParaRPr lang="en-US"/>
          </a:p>
        </p:txBody>
      </p:sp>
    </p:spTree>
    <p:extLst>
      <p:ext uri="{BB962C8B-B14F-4D97-AF65-F5344CB8AC3E}">
        <p14:creationId xmlns:p14="http://schemas.microsoft.com/office/powerpoint/2010/main" val="13378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container-apps/application-lifecycle-managemen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kubernetes.io/docs/concepts/workloads/pod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ontainer-apps/revision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azure/container-apps/containe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zure-monitor/logs/log-analytics-tutoria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apr.i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Publish%E2%80%93subscribe_patter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dotnet/architecture/dapr-for-net-developers/dapr-at-20000-feet#sidecar-architecture"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zipkin.io/" TargetMode="External"/><Relationship Id="rId4" Type="http://schemas.openxmlformats.org/officeDocument/2006/relationships/hyperlink" Target="https://opentelemetry.io/"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400" b="0" i="0" dirty="0">
              <a:solidFill>
                <a:srgbClr val="000000"/>
              </a:solidFill>
              <a:effectLst/>
              <a:latin typeface="-apple-system"/>
            </a:endParaRPr>
          </a:p>
          <a:p>
            <a:pPr marL="0" indent="0">
              <a:buFontTx/>
              <a:buNone/>
            </a:pPr>
            <a:endParaRPr lang="en-US" sz="2400" b="0" i="0" dirty="0">
              <a:solidFill>
                <a:srgbClr val="000000"/>
              </a:solidFill>
              <a:effectLst/>
              <a:latin typeface="-apple-system"/>
            </a:endParaRP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dirty="0">
              <a:solidFill>
                <a:srgbClr val="ED5C57"/>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solidFill>
                  <a:srgbClr val="ED5C57"/>
                </a:solidFill>
                <a:effectLst/>
                <a:latin typeface="Calibri" panose="020F0502020204030204" pitchFamily="34" charset="0"/>
                <a:ea typeface="Times New Roman" panose="02020603050405020304" pitchFamily="18" charset="0"/>
              </a:rPr>
              <a:t>At Microsoft Ignite, we announced the public preview of Azure Container Apps.</a:t>
            </a:r>
            <a:endParaRPr lang="en-US" sz="2800" dirty="0"/>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dirty="0" err="1">
                <a:solidFill>
                  <a:srgbClr val="000000"/>
                </a:solidFill>
                <a:effectLst/>
                <a:latin typeface="-apple-system"/>
              </a:rPr>
              <a:t>Dapr</a:t>
            </a:r>
            <a:r>
              <a:rPr lang="en-US" sz="2400" b="0" i="0" dirty="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Changes to the template ARM configuration section triggers a new </a:t>
            </a:r>
            <a:r>
              <a:rPr lang="en-US" b="0" i="0" u="none" strike="noStrike" dirty="0">
                <a:solidFill>
                  <a:srgbClr val="E6E6E6"/>
                </a:solidFill>
                <a:effectLst/>
                <a:latin typeface="Segoe UI" panose="020B0502040204020203" pitchFamily="34" charset="0"/>
                <a:hlinkClick r:id="rId3"/>
              </a:rPr>
              <a:t>container app revision</a:t>
            </a:r>
            <a:r>
              <a:rPr lang="en-US" b="0" i="0" dirty="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If a container crashes, it automatically restarts.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can define multiple containers in a single container app. Groups of containers are known as </a:t>
            </a:r>
            <a:r>
              <a:rPr lang="en-US" b="0" i="0" u="none" strike="noStrike" dirty="0">
                <a:effectLst/>
                <a:latin typeface="Segoe UI" panose="020B0502040204020203" pitchFamily="34" charset="0"/>
                <a:hlinkClick r:id="rId4"/>
              </a:rPr>
              <a:t>pods</a:t>
            </a:r>
            <a:r>
              <a:rPr lang="en-US" b="0" i="0" dirty="0">
                <a:solidFill>
                  <a:srgbClr val="E6E6E6"/>
                </a:solidFill>
                <a:effectLst/>
                <a:latin typeface="Segoe UI" panose="020B0502040204020203" pitchFamily="34" charset="0"/>
              </a:rPr>
              <a:t>. The containers in a pod share hard disk and network resources and experience the same </a:t>
            </a:r>
            <a:r>
              <a:rPr lang="en-US" b="0" i="0" u="none" strike="noStrike" dirty="0">
                <a:effectLst/>
                <a:latin typeface="Segoe UI" panose="020B0502040204020203" pitchFamily="34" charset="0"/>
                <a:hlinkClick r:id="rId3"/>
              </a:rPr>
              <a:t>application lifecycle</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run containers together in a pod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of a shared disk space and virtual network.</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Group together multiple containers that need to always run together.</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Enable direct communication among containers on the same host.</a:t>
            </a: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 revision is an immutable snapshot of a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New revisions are automatically created when a container app's template configuration changes.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While revisions are immutable, they're affected by changes to global configuration values, which apply to all revisions.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marL="0" indent="0" algn="l">
              <a:buFont typeface="Arial" panose="020B0604020202020204" pitchFamily="34" charset="0"/>
              <a:buNone/>
            </a:pPr>
            <a:r>
              <a:rPr lang="en-US" b="0" i="0">
                <a:solidFill>
                  <a:srgbClr val="E6E6E6"/>
                </a:solidFill>
                <a:effectLst/>
                <a:latin typeface="Segoe UI" panose="020B0502040204020203" pitchFamily="34" charset="0"/>
              </a:rPr>
              <a:t>Revisions are most useful when you enable </a:t>
            </a:r>
            <a:r>
              <a:rPr lang="en-US" b="0" i="0" u="none" strike="noStrike">
                <a:effectLst/>
                <a:latin typeface="Segoe UI" panose="020B0502040204020203" pitchFamily="34" charset="0"/>
                <a:hlinkClick r:id="rId3"/>
              </a:rPr>
              <a:t>ingress</a:t>
            </a:r>
            <a:r>
              <a:rPr lang="en-US" b="0" i="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a:effectLst/>
                <a:latin typeface="Segoe UI" panose="020B0502040204020203" pitchFamily="34" charset="0"/>
                <a:hlinkClick r:id="rId4"/>
              </a:rPr>
              <a:t>A/B testing</a:t>
            </a:r>
            <a:r>
              <a:rPr lang="en-US" b="0" i="0">
                <a:solidFill>
                  <a:srgbClr val="E6E6E6"/>
                </a:solidFill>
                <a:effectLst/>
                <a:latin typeface="Segoe UI" panose="020B0502040204020203" pitchFamily="34" charset="0"/>
              </a:rPr>
              <a:t> and </a:t>
            </a:r>
            <a:r>
              <a:rPr lang="en-US" b="0" i="0" u="none" strike="noStrike" err="1">
                <a:effectLst/>
                <a:latin typeface="Segoe UI" panose="020B0502040204020203" pitchFamily="34" charset="0"/>
                <a:hlinkClick r:id="rId5"/>
              </a:rPr>
              <a:t>BlueGreen</a:t>
            </a:r>
            <a:r>
              <a:rPr lang="en-US" b="0" i="0" u="none" strike="noStrike">
                <a:effectLst/>
                <a:latin typeface="Segoe UI" panose="020B0502040204020203" pitchFamily="34" charset="0"/>
                <a:hlinkClick r:id="rId5"/>
              </a:rPr>
              <a:t> deployment</a:t>
            </a:r>
            <a:r>
              <a:rPr lang="en-US" b="0" i="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6E6"/>
                </a:solidFill>
                <a:effectLst/>
                <a:latin typeface="Segoe UI" panose="020B0502040204020203" pitchFamily="34" charset="0"/>
              </a:rPr>
              <a:t>Azure Container Apps allows you to expose your container app to the public web by enabling ingress. When you enable ingress, you do not need to create an Azure Load Balancer, public IP address, or any other Azure resources to enable incoming HTTPS requests.</a:t>
            </a:r>
          </a:p>
          <a:p>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ingress enabled, your container app features the following characteristics:</a:t>
            </a:r>
          </a:p>
          <a:p>
            <a:pPr algn="l">
              <a:buFont typeface="Arial" panose="020B0604020202020204" pitchFamily="34" charset="0"/>
              <a:buChar char="•"/>
            </a:pPr>
            <a:r>
              <a:rPr lang="en-US" b="0" i="0">
                <a:solidFill>
                  <a:srgbClr val="E6E6E6"/>
                </a:solidFill>
                <a:effectLst/>
                <a:latin typeface="Segoe UI" panose="020B0502040204020203" pitchFamily="34" charset="0"/>
              </a:rPr>
              <a:t>Supports TLS termination</a:t>
            </a:r>
          </a:p>
          <a:p>
            <a:pPr algn="l">
              <a:buFont typeface="Arial" panose="020B0604020202020204" pitchFamily="34" charset="0"/>
              <a:buChar char="•"/>
            </a:pPr>
            <a:r>
              <a:rPr lang="en-US" b="0" i="0">
                <a:solidFill>
                  <a:srgbClr val="E6E6E6"/>
                </a:solidFill>
                <a:effectLst/>
                <a:latin typeface="Segoe UI" panose="020B0502040204020203" pitchFamily="34" charset="0"/>
              </a:rPr>
              <a:t>Supports HTTP/1.1 and HTTP/2</a:t>
            </a:r>
          </a:p>
          <a:p>
            <a:pPr algn="l">
              <a:buFont typeface="Arial" panose="020B0604020202020204" pitchFamily="34" charset="0"/>
              <a:buChar char="•"/>
            </a:pPr>
            <a:r>
              <a:rPr lang="en-US" b="0" i="0">
                <a:solidFill>
                  <a:srgbClr val="E6E6E6"/>
                </a:solidFill>
                <a:effectLst/>
                <a:latin typeface="Segoe UI" panose="020B0502040204020203" pitchFamily="34" charset="0"/>
              </a:rPr>
              <a:t>Endpoints always use TLS 1.2, terminated at the ingress point</a:t>
            </a:r>
          </a:p>
          <a:p>
            <a:pPr algn="l">
              <a:buFont typeface="Arial" panose="020B0604020202020204" pitchFamily="34" charset="0"/>
              <a:buChar char="•"/>
            </a:pPr>
            <a:r>
              <a:rPr lang="en-US" b="0" i="0">
                <a:solidFill>
                  <a:srgbClr val="E6E6E6"/>
                </a:solidFill>
                <a:effectLst/>
                <a:latin typeface="Segoe UI" panose="020B0502040204020203" pitchFamily="34" charset="0"/>
              </a:rPr>
              <a:t>Endpoints always expose ports 80 (for HTTP) and 443 (for HTTPS).</a:t>
            </a:r>
          </a:p>
          <a:p>
            <a:pPr marL="742950" lvl="1" indent="-285750" algn="l">
              <a:buFont typeface="Arial" panose="020B0604020202020204" pitchFamily="34" charset="0"/>
              <a:buChar char="•"/>
            </a:pPr>
            <a:r>
              <a:rPr lang="en-US" b="0" i="0">
                <a:solidFill>
                  <a:srgbClr val="E6E6E6"/>
                </a:solidFill>
                <a:effectLst/>
                <a:latin typeface="Segoe UI" panose="020B0502040204020203" pitchFamily="34" charset="0"/>
              </a:rPr>
              <a:t>By default, HTTP requests to port 80 are automatically redirected to HTTPS on 443.</a:t>
            </a:r>
          </a:p>
          <a:p>
            <a:pPr marL="742950" lvl="1" indent="-285750" algn="l">
              <a:buFont typeface="Arial" panose="020B0604020202020204" pitchFamily="34" charset="0"/>
              <a:buChar char="•"/>
            </a:pPr>
            <a:endParaRPr lang="en-US" b="0" i="0">
              <a:solidFill>
                <a:srgbClr val="E6E6E6"/>
              </a:solidFill>
              <a:effectLst/>
              <a:latin typeface="Segoe UI" panose="020B0502040204020203" pitchFamily="34" charset="0"/>
            </a:endParaRPr>
          </a:p>
          <a:p>
            <a:pPr marL="0" lvl="0" indent="0" algn="l">
              <a:buFont typeface="Arial" panose="020B0604020202020204" pitchFamily="34" charset="0"/>
              <a:buNone/>
            </a:pPr>
            <a:r>
              <a:rPr lang="en-US" b="0" i="0">
                <a:solidFill>
                  <a:srgbClr val="E6E6E6"/>
                </a:solidFill>
                <a:effectLst/>
                <a:latin typeface="Segoe UI" panose="020B0502040204020203" pitchFamily="34" charset="0"/>
              </a:rPr>
              <a:t>Your ingress IP and fully qualified domain name can either be visible externally to the internet, or internally within a VNET. With ingress enabled, your application is assigned a fully qualified domain name (FQDN).</a:t>
            </a:r>
          </a:p>
          <a:p>
            <a:pPr marL="0" lvl="0" indent="0" algn="l">
              <a:buFont typeface="Arial" panose="020B0604020202020204" pitchFamily="34" charset="0"/>
              <a:buNone/>
            </a:pPr>
            <a:r>
              <a:rPr lang="en-US" b="0" i="0">
                <a:solidFill>
                  <a:srgbClr val="E6E6E6"/>
                </a:solidFill>
                <a:effectLst/>
                <a:latin typeface="Segoe UI" panose="020B0502040204020203" pitchFamily="34" charset="0"/>
              </a:rPr>
              <a:t>Your Container Apps environment has a single public IP address for applications with </a:t>
            </a:r>
            <a:r>
              <a:rPr lang="en-US"/>
              <a:t>external</a:t>
            </a:r>
            <a:r>
              <a:rPr lang="en-US" b="0" i="0">
                <a:solidFill>
                  <a:srgbClr val="E6E6E6"/>
                </a:solidFill>
                <a:effectLst/>
                <a:latin typeface="Segoe UI" panose="020B0502040204020203" pitchFamily="34" charset="0"/>
              </a:rPr>
              <a:t> ingress visibility, and a single internal IP address for applications with </a:t>
            </a:r>
            <a:r>
              <a:rPr lang="en-US"/>
              <a:t>internal</a:t>
            </a:r>
            <a:r>
              <a:rPr lang="en-US" b="0" i="0">
                <a:solidFill>
                  <a:srgbClr val="E6E6E6"/>
                </a:solidFill>
                <a:effectLst/>
                <a:latin typeface="Segoe UI" panose="020B0502040204020203" pitchFamily="34" charset="0"/>
              </a:rPr>
              <a:t> ingress visibility. Therefore, all applications within a Container Apps environment with </a:t>
            </a:r>
            <a:r>
              <a:rPr lang="en-US"/>
              <a:t>external</a:t>
            </a:r>
            <a:r>
              <a:rPr lang="en-US" b="0" i="0">
                <a:solidFill>
                  <a:srgbClr val="E6E6E6"/>
                </a:solidFill>
                <a:effectLst/>
                <a:latin typeface="Segoe UI" panose="020B0502040204020203" pitchFamily="34" charset="0"/>
              </a:rPr>
              <a:t> ingress visibility share a single public IP address. Similarly, all applications within a Container Apps environment with </a:t>
            </a:r>
            <a:r>
              <a:rPr lang="en-US"/>
              <a:t>internal</a:t>
            </a:r>
            <a:r>
              <a:rPr lang="en-US" b="0" i="0">
                <a:solidFill>
                  <a:srgbClr val="E6E6E6"/>
                </a:solidFill>
                <a:effectLst/>
                <a:latin typeface="Segoe UI" panose="020B0502040204020203" pitchFamily="34" charset="0"/>
              </a:rPr>
              <a:t> ingress visibility share a single internal IP address. HTTP traffic is routed to individual applications based on the FQDN in the host header.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887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Use GitHub Actions to publish </a:t>
            </a:r>
            <a:r>
              <a:rPr lang="en-US" b="0" i="0" u="none" strike="noStrike">
                <a:effectLst/>
                <a:latin typeface="Segoe UI" panose="020B0502040204020203" pitchFamily="34" charset="0"/>
                <a:hlinkClick r:id="rId3"/>
              </a:rPr>
              <a:t>revisions</a:t>
            </a:r>
            <a:r>
              <a:rPr lang="en-US" b="0" i="0">
                <a:solidFill>
                  <a:srgbClr val="E6E6E6"/>
                </a:solidFill>
                <a:effectLst/>
                <a:latin typeface="Segoe UI" panose="020B0502040204020203" pitchFamily="34" charset="0"/>
              </a:rPr>
              <a:t> to your container app. As commits are pushed to your GitHub repository, a GitHub Action is triggered which updates the </a:t>
            </a:r>
            <a:r>
              <a:rPr lang="en-US" b="0" i="0" u="none" strike="noStrike">
                <a:effectLst/>
                <a:latin typeface="Segoe UI" panose="020B0502040204020203" pitchFamily="34" charset="0"/>
                <a:hlinkClick r:id="rId4"/>
              </a:rPr>
              <a:t>container</a:t>
            </a:r>
            <a:r>
              <a:rPr lang="en-US" b="0" i="0">
                <a:solidFill>
                  <a:srgbClr val="E6E6E6"/>
                </a:solidFill>
                <a:effectLst/>
                <a:latin typeface="Segoe UI" panose="020B0502040204020203" pitchFamily="34" charset="0"/>
              </a:rPr>
              <a:t> image in the container registry. Once the container is updated in the registry, Azure Container Apps creates a new revision based on the updated container image.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The </a:t>
            </a:r>
            <a:r>
              <a:rPr lang="en-US" b="1" i="0" err="1">
                <a:solidFill>
                  <a:srgbClr val="E6E6E6"/>
                </a:solidFill>
                <a:effectLst/>
                <a:latin typeface="Segoe UI" panose="020B0502040204020203" pitchFamily="34" charset="0"/>
              </a:rPr>
              <a:t>github</a:t>
            </a:r>
            <a:r>
              <a:rPr lang="en-US" b="1" i="0">
                <a:solidFill>
                  <a:srgbClr val="E6E6E6"/>
                </a:solidFill>
                <a:effectLst/>
                <a:latin typeface="Segoe UI" panose="020B0502040204020203" pitchFamily="34" charset="0"/>
              </a:rPr>
              <a:t>-action add </a:t>
            </a:r>
            <a:r>
              <a:rPr lang="en-US" b="0" i="0">
                <a:solidFill>
                  <a:srgbClr val="E6E6E6"/>
                </a:solidFill>
                <a:effectLst/>
                <a:latin typeface="Segoe UI" panose="020B0502040204020203" pitchFamily="34" charset="0"/>
              </a:rPr>
              <a:t>command creates a GitHub Actions integration with your container app. You can also configure continuous deployment through the Azure Portal.</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63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allows your application to securely store sensitive configuration values. Once defined at the application level, secured values are available to containers, inside scale rules, and via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Secrets are scoped to an application, outside of any specific revision of an application.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Adding, removing, or changing secrets does not generate new revisions.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Each application revision can reference one or more secrets.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Multiple revisions can reference the same secret(s).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When a secret is updated or deleted, you can respond to changes in one of two ways:</a:t>
            </a:r>
          </a:p>
          <a:p>
            <a:pPr marL="228600" indent="-228600" algn="l">
              <a:buFont typeface="+mj-lt"/>
              <a:buAutoNum type="arabicPeriod"/>
            </a:pPr>
            <a:r>
              <a:rPr lang="en-US" b="0" i="0">
                <a:solidFill>
                  <a:srgbClr val="E6E6E6"/>
                </a:solidFill>
                <a:effectLst/>
                <a:latin typeface="Segoe UI" panose="020B0502040204020203" pitchFamily="34" charset="0"/>
              </a:rPr>
              <a:t>Deploy a new revision.</a:t>
            </a:r>
          </a:p>
          <a:p>
            <a:pPr marL="228600" indent="-228600" algn="l">
              <a:buFont typeface="+mj-lt"/>
              <a:buAutoNum type="arabicPeriod"/>
            </a:pPr>
            <a:r>
              <a:rPr lang="en-US" b="0" i="0">
                <a:solidFill>
                  <a:srgbClr val="E6E6E6"/>
                </a:solidFill>
                <a:effectLst/>
                <a:latin typeface="Segoe UI" panose="020B0502040204020203" pitchFamily="34" charset="0"/>
              </a:rPr>
              <a:t>Restart an existing revision.</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771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gathers a broad set of data about your container app and stores it using </a:t>
            </a:r>
            <a:r>
              <a:rPr lang="en-US" b="0" i="0" u="none" strike="noStrike">
                <a:effectLst/>
                <a:latin typeface="Segoe UI" panose="020B0502040204020203" pitchFamily="34" charset="0"/>
                <a:hlinkClick r:id="rId3"/>
              </a:rPr>
              <a:t>Log Analytics</a:t>
            </a:r>
            <a:r>
              <a:rPr lang="en-US" b="0" i="0">
                <a:solidFill>
                  <a:srgbClr val="E6E6E6"/>
                </a:solidFill>
                <a:effectLst/>
                <a:latin typeface="Segoe UI" panose="020B0502040204020203" pitchFamily="34" charset="0"/>
              </a:rPr>
              <a:t>. You can then use the Azure CLI or the Azure Portal to run queries against your Log Analytics workspace and visualize the 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74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23045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When it comes to scaling, you have a number of choices here, some of which support scaling to zero.</a:t>
            </a:r>
          </a:p>
          <a:p>
            <a:pPr algn="l"/>
            <a:r>
              <a:rPr lang="en-US" b="0" i="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HTTP scaling</a:t>
            </a:r>
          </a:p>
          <a:p>
            <a:pPr algn="l"/>
            <a:r>
              <a:rPr lang="en-US" b="0" i="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a:effectLst/>
              </a:rPr>
              <a:t>Once the number of requests exceeds this value, then more replicas are added, up to the </a:t>
            </a:r>
            <a:r>
              <a:rPr lang="en-US" err="1">
                <a:effectLst/>
              </a:rPr>
              <a:t>maxReplicas</a:t>
            </a:r>
            <a:r>
              <a:rPr lang="en-US">
                <a:effectLst/>
              </a:rPr>
              <a:t> amount.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Event-driven scaling</a:t>
            </a:r>
          </a:p>
          <a:p>
            <a:pPr algn="l"/>
            <a:r>
              <a:rPr lang="en-US" b="0" i="0">
                <a:solidFill>
                  <a:srgbClr val="E6E6E6"/>
                </a:solidFill>
                <a:effectLst/>
                <a:latin typeface="Segoe UI" panose="020B0502040204020203" pitchFamily="34" charset="0"/>
              </a:rPr>
              <a:t>Container Apps can scale based of a wide variety of event types. Any event supported by </a:t>
            </a:r>
            <a:r>
              <a:rPr lang="en-US" b="0" i="0" u="none" strike="noStrike">
                <a:effectLst/>
                <a:latin typeface="Segoe UI" panose="020B0502040204020203" pitchFamily="34" charset="0"/>
                <a:hlinkClick r:id="rId3"/>
              </a:rPr>
              <a:t>KEDA</a:t>
            </a:r>
            <a:r>
              <a:rPr lang="en-US" b="0" i="0">
                <a:solidFill>
                  <a:srgbClr val="E6E6E6"/>
                </a:solidFill>
                <a:effectLst/>
                <a:latin typeface="Segoe UI" panose="020B0502040204020203" pitchFamily="34" charset="0"/>
              </a:rPr>
              <a:t>, is supported in Container Apps. Examples include: …</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CPU scaling</a:t>
            </a:r>
          </a:p>
          <a:p>
            <a:pPr algn="l"/>
            <a:r>
              <a:rPr lang="en-US" b="0" i="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a:solidFill>
                  <a:srgbClr val="E6E6E6"/>
                </a:solidFill>
                <a:effectLst/>
                <a:latin typeface="Segoe UI" panose="020B0502040204020203" pitchFamily="34" charset="0"/>
                <a:hlinkClick r:id="rId4"/>
              </a:rPr>
              <a:t>KEDA CPU scale trigger</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Memory scaling</a:t>
            </a:r>
          </a:p>
          <a:p>
            <a:pPr algn="l"/>
            <a:r>
              <a:rPr lang="en-US" b="0" i="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a:solidFill>
                  <a:srgbClr val="E6E6E6"/>
                </a:solidFill>
                <a:effectLst/>
                <a:latin typeface="Segoe UI" panose="020B0502040204020203" pitchFamily="34" charset="0"/>
                <a:hlinkClick r:id="rId5"/>
              </a:rPr>
              <a:t>KEDA Memory scaler</a:t>
            </a:r>
            <a:endParaRPr lang="en-US" b="0" i="0" u="none" strike="noStrike">
              <a:solidFill>
                <a:srgbClr val="E6E6E6"/>
              </a:solidFill>
              <a:effectLst/>
              <a:latin typeface="Segoe UI" panose="020B0502040204020203" pitchFamily="34" charset="0"/>
            </a:endParaRPr>
          </a:p>
          <a:p>
            <a:pPr algn="l"/>
            <a:endParaRPr lang="en-US" b="0" i="0" u="none" strike="noStrike">
              <a:solidFill>
                <a:srgbClr val="E6E6E6"/>
              </a:solidFill>
              <a:effectLst/>
              <a:latin typeface="Segoe UI" panose="020B0502040204020203" pitchFamily="34" charset="0"/>
            </a:endParaRPr>
          </a:p>
          <a:p>
            <a:pPr algn="l"/>
            <a:r>
              <a:rPr lang="en-US" b="0" i="0" u="none" strike="noStrike">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22222"/>
                </a:solidFill>
                <a:effectLst/>
                <a:latin typeface="work sans" pitchFamily="2" charset="0"/>
              </a:rPr>
              <a:t>Building microservices and distributed application is hard.</a:t>
            </a:r>
          </a:p>
          <a:p>
            <a:pPr algn="l"/>
            <a:endParaRPr lang="en-US" b="0" i="0">
              <a:solidFill>
                <a:srgbClr val="777777"/>
              </a:solidFill>
              <a:effectLst/>
              <a:latin typeface="work sans" pitchFamily="2" charset="0"/>
            </a:endParaRPr>
          </a:p>
          <a:p>
            <a:pPr algn="l"/>
            <a:r>
              <a:rPr lang="en-US" b="0" i="0" err="1">
                <a:solidFill>
                  <a:srgbClr val="777777"/>
                </a:solidFill>
                <a:effectLst/>
                <a:latin typeface="work sans" pitchFamily="2" charset="0"/>
              </a:rPr>
              <a:t>Dapr</a:t>
            </a:r>
            <a:r>
              <a:rPr lang="en-US" b="0" i="0">
                <a:solidFill>
                  <a:srgbClr val="777777"/>
                </a:solidFill>
                <a:effectLst/>
                <a:latin typeface="work sans" pitchFamily="2" charset="0"/>
              </a:rPr>
              <a:t> helps developers build event-driven, resilient distributed applications. Whether on-premises, in the cloud, or on an edge device, </a:t>
            </a:r>
            <a:r>
              <a:rPr lang="en-US" b="0" i="0" err="1">
                <a:solidFill>
                  <a:srgbClr val="777777"/>
                </a:solidFill>
                <a:effectLst/>
                <a:latin typeface="work sans" pitchFamily="2" charset="0"/>
              </a:rPr>
              <a:t>Dapr</a:t>
            </a:r>
            <a:r>
              <a:rPr lang="en-US" b="0" i="0">
                <a:solidFill>
                  <a:srgbClr val="777777"/>
                </a:solidFill>
                <a:effectLst/>
                <a:latin typeface="work sans" pitchFamily="2" charset="0"/>
              </a:rPr>
              <a:t> helps you tackle the challenges that come with building microservices and keeps your code platform agnostic.</a:t>
            </a:r>
          </a:p>
          <a:p>
            <a:endParaRPr lang="en-US" b="0" i="0" u="none" strike="noStrike">
              <a:solidFill>
                <a:srgbClr val="FF00AA"/>
              </a:solidFill>
              <a:effectLst/>
              <a:latin typeface="-apple-system"/>
              <a:hlinkClick r:id="rId3"/>
            </a:endParaRPr>
          </a:p>
          <a:p>
            <a:r>
              <a:rPr lang="en-US" b="0" i="0" u="none" strike="noStrike" err="1">
                <a:solidFill>
                  <a:srgbClr val="FF00AA"/>
                </a:solidFill>
                <a:effectLst/>
                <a:latin typeface="-apple-system"/>
                <a:hlinkClick r:id="rId3"/>
              </a:rPr>
              <a:t>Dapr</a:t>
            </a:r>
            <a:r>
              <a:rPr lang="en-US" b="0" i="0">
                <a:solidFill>
                  <a:srgbClr val="2A0552"/>
                </a:solidFill>
                <a:effectLst/>
                <a:latin typeface="-apple-system"/>
              </a:rPr>
              <a:t> is a set of APIs that makes it easy for you to write distributed applications. It runs as a sidecar process next to an application, whether on Kubernetes or any other environment, and gives you a set of primitives in the form of pub/sub, state management, secrets management, event triggers, and service-to-service calls that are secured and reliable. With </a:t>
            </a:r>
            <a:r>
              <a:rPr lang="en-US" b="0" i="0" err="1">
                <a:solidFill>
                  <a:srgbClr val="2A0552"/>
                </a:solidFill>
                <a:effectLst/>
                <a:latin typeface="-apple-system"/>
              </a:rPr>
              <a:t>Dapr</a:t>
            </a:r>
            <a:r>
              <a:rPr lang="en-US" b="0" i="0">
                <a:solidFill>
                  <a:srgbClr val="2A0552"/>
                </a:solidFill>
                <a:effectLst/>
                <a:latin typeface="-apple-system"/>
              </a:rPr>
              <a:t>, developers focus on building business logic instead of infrastructure.</a:t>
            </a:r>
          </a:p>
          <a:p>
            <a:endParaRPr lang="en-US" b="0" i="0">
              <a:solidFill>
                <a:srgbClr val="2A0552"/>
              </a:solidFill>
              <a:effectLst/>
              <a:latin typeface="-apple-system"/>
            </a:endParaRPr>
          </a:p>
          <a:p>
            <a:r>
              <a:rPr lang="en-US" b="0" i="0">
                <a:solidFill>
                  <a:srgbClr val="2A0552"/>
                </a:solidFill>
                <a:effectLst/>
                <a:latin typeface="-apple-system"/>
              </a:rPr>
              <a:t>The project was created in 2019 at Microsoft. Over time, many community members have joined and contributed to the project, extending it and helping it reach a stable 1.0 release in February 2021. Today, the </a:t>
            </a:r>
            <a:r>
              <a:rPr lang="en-US" b="0" i="0" err="1">
                <a:solidFill>
                  <a:srgbClr val="2A0552"/>
                </a:solidFill>
                <a:effectLst/>
                <a:latin typeface="-apple-system"/>
              </a:rPr>
              <a:t>Dapr</a:t>
            </a:r>
            <a:r>
              <a:rPr lang="en-US" b="0" i="0">
                <a:solidFill>
                  <a:srgbClr val="2A0552"/>
                </a:solidFill>
                <a:effectLst/>
                <a:latin typeface="-apple-system"/>
              </a:rPr>
              <a:t> Steering and Technical Committee governs the project with representatives from Alibaba, Intel, and Microsoft. And in November 2021, </a:t>
            </a:r>
            <a:r>
              <a:rPr lang="en-US" b="0" i="0">
                <a:solidFill>
                  <a:srgbClr val="222222"/>
                </a:solidFill>
                <a:effectLst/>
                <a:latin typeface="open sans" panose="020B0606030504020204" pitchFamily="34" charset="0"/>
              </a:rPr>
              <a:t>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joined the Cloud Native Computing  Foundation as an incubating project.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186108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424"/>
                </a:solidFill>
                <a:effectLst/>
                <a:latin typeface="Segoe UI" panose="020B0502040204020203" pitchFamily="34" charset="0"/>
              </a:rPr>
              <a:t>(Notes from Jeff) Azure Container Apps is purpose-built service for containers and microservices, designed so that it supports the best-practice and standard microservices patterns on Kubernetes 1:1. Even better we've been able to optimize the experience, so things like enabling identity, security, and monitoring best practices will be right at customers’ finger-tips.</a:t>
            </a:r>
            <a:endParaRPr lang="en-US"/>
          </a:p>
        </p:txBody>
      </p:sp>
      <p:sp>
        <p:nvSpPr>
          <p:cNvPr id="4" name="Slide Number Placeholder 3"/>
          <p:cNvSpPr>
            <a:spLocks noGrp="1"/>
          </p:cNvSpPr>
          <p:nvPr>
            <p:ph type="sldNum" sz="quarter" idx="5"/>
          </p:nvPr>
        </p:nvSpPr>
        <p:spPr/>
        <p:txBody>
          <a:bodyPr/>
          <a:lstStyle/>
          <a:p>
            <a:fld id="{1878B9B9-E82C-437F-8231-64DA731CC928}" type="slidenum">
              <a:rPr lang="en-US" smtClean="0"/>
              <a:t>22</a:t>
            </a:fld>
            <a:endParaRPr lang="en-US"/>
          </a:p>
        </p:txBody>
      </p:sp>
    </p:spTree>
    <p:extLst>
      <p:ext uri="{BB962C8B-B14F-4D97-AF65-F5344CB8AC3E}">
        <p14:creationId xmlns:p14="http://schemas.microsoft.com/office/powerpoint/2010/main" val="78958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You may be wondering what sort of applications can you build with Azure Container Apps?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Any </a:t>
            </a:r>
            <a:r>
              <a:rPr lang="en-US" b="0" i="0" u="none" strike="noStrike">
                <a:solidFill>
                  <a:srgbClr val="E6E6E6"/>
                </a:solidFill>
                <a:effectLst/>
                <a:latin typeface="Segoe UI" panose="020B0502040204020203" pitchFamily="34" charset="0"/>
                <a:hlinkClick r:id="rId3"/>
              </a:rPr>
              <a:t>KEDA-supported scaler</a:t>
            </a: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SegoeUI"/>
              </a:rPr>
              <a:t>Azure Container Apps offers a fully managed version of the </a:t>
            </a:r>
            <a:r>
              <a:rPr lang="en-US" b="0" i="0" err="1">
                <a:solidFill>
                  <a:srgbClr val="333333"/>
                </a:solidFill>
                <a:effectLst/>
                <a:latin typeface="SegoeUI"/>
              </a:rPr>
              <a:t>Dapr</a:t>
            </a:r>
            <a:r>
              <a:rPr lang="en-US" b="0" i="0">
                <a:solidFill>
                  <a:srgbClr val="333333"/>
                </a:solidFill>
                <a:effectLst/>
                <a:latin typeface="SegoeUI"/>
              </a:rPr>
              <a:t> APIs. With </a:t>
            </a:r>
            <a:r>
              <a:rPr lang="en-US" b="0" i="0" err="1">
                <a:solidFill>
                  <a:srgbClr val="333333"/>
                </a:solidFill>
                <a:effectLst/>
                <a:latin typeface="SegoeUI"/>
              </a:rPr>
              <a:t>Dapr</a:t>
            </a:r>
            <a:r>
              <a:rPr lang="en-US" b="0" i="0">
                <a:solidFill>
                  <a:srgbClr val="333333"/>
                </a:solidFill>
                <a:effectLst/>
                <a:latin typeface="SegoeUI"/>
              </a:rPr>
              <a:t> for Azure Container Apps, sidecars can be enabled to run next to your application instances and provide a rich set of capabilities and productivity gains</a:t>
            </a:r>
            <a:endParaRPr lang="en-US" b="0" i="0">
              <a:solidFill>
                <a:srgbClr val="E6E6E6"/>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547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446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SegoeUI"/>
              </a:rPr>
              <a:t>Azure Container Apps offers a fully managed version of the </a:t>
            </a:r>
            <a:r>
              <a:rPr lang="en-US" b="0" i="0" err="1">
                <a:solidFill>
                  <a:srgbClr val="333333"/>
                </a:solidFill>
                <a:effectLst/>
                <a:latin typeface="SegoeUI"/>
              </a:rPr>
              <a:t>Dapr</a:t>
            </a:r>
            <a:r>
              <a:rPr lang="en-US" b="0" i="0">
                <a:solidFill>
                  <a:srgbClr val="333333"/>
                </a:solidFill>
                <a:effectLst/>
                <a:latin typeface="SegoeUI"/>
              </a:rPr>
              <a:t> APIs. With </a:t>
            </a:r>
            <a:r>
              <a:rPr lang="en-US" b="0" i="0" err="1">
                <a:solidFill>
                  <a:srgbClr val="333333"/>
                </a:solidFill>
                <a:effectLst/>
                <a:latin typeface="SegoeUI"/>
              </a:rPr>
              <a:t>Dapr</a:t>
            </a:r>
            <a:r>
              <a:rPr lang="en-US" b="0" i="0">
                <a:solidFill>
                  <a:srgbClr val="333333"/>
                </a:solidFill>
                <a:effectLst/>
                <a:latin typeface="SegoeUI"/>
              </a:rPr>
              <a:t> for Azure Container Apps, sidecars can be enabled to run next to your application instances and provide a rich set of capabilities and productivity gains</a:t>
            </a: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49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integrates with existing databases to provide apps with state management capabilities for CRUD operations, transactions and more. It also supports the configuration of multiple, named, state store components </a:t>
            </a:r>
            <a:r>
              <a:rPr lang="en-US" b="0" i="1">
                <a:solidFill>
                  <a:srgbClr val="222222"/>
                </a:solidFill>
                <a:effectLst/>
                <a:latin typeface="open sans" panose="020B0606030504020204" pitchFamily="34" charset="0"/>
              </a:rPr>
              <a:t>per application</a:t>
            </a:r>
            <a:r>
              <a:rPr lang="en-US" b="0" i="0">
                <a:solidFill>
                  <a:srgbClr val="222222"/>
                </a:solidFill>
                <a:effectLst/>
                <a:latin typeface="open sans" panose="020B0606030504020204" pitchFamily="34" charset="0"/>
              </a:rPr>
              <a:t>. A state store in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is described using a </a:t>
            </a:r>
            <a:r>
              <a:rPr lang="en-US"/>
              <a:t>Component</a:t>
            </a:r>
            <a:r>
              <a:rPr lang="en-US" b="0" i="0">
                <a:solidFill>
                  <a:srgbClr val="222222"/>
                </a:solidFill>
                <a:effectLst/>
                <a:latin typeface="open sans" panose="020B0606030504020204" pitchFamily="34" charset="0"/>
              </a:rPr>
              <a:t> file.</a:t>
            </a: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606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22222"/>
                </a:solidFill>
                <a:effectLst/>
                <a:latin typeface="open sans" panose="020B0606030504020204" pitchFamily="34" charset="0"/>
              </a:rPr>
              <a:t>The </a:t>
            </a:r>
            <a:r>
              <a:rPr lang="en-US" b="0" i="0" u="none" strike="noStrike">
                <a:solidFill>
                  <a:srgbClr val="3176D9"/>
                </a:solidFill>
                <a:effectLst/>
                <a:latin typeface="open sans" panose="020B0606030504020204" pitchFamily="34" charset="0"/>
                <a:hlinkClick r:id="rId3"/>
              </a:rPr>
              <a:t>publish/subscribe pattern</a:t>
            </a:r>
            <a:r>
              <a:rPr lang="en-US" b="0" i="0">
                <a:solidFill>
                  <a:srgbClr val="222222"/>
                </a:solidFill>
                <a:effectLst/>
                <a:latin typeface="open sans" panose="020B0606030504020204" pitchFamily="34" charset="0"/>
              </a:rPr>
              <a:t> allows microservices to communicate with each other using messages. The </a:t>
            </a:r>
            <a:r>
              <a:rPr lang="en-US" b="1" i="0">
                <a:solidFill>
                  <a:srgbClr val="222222"/>
                </a:solidFill>
                <a:effectLst/>
                <a:latin typeface="open sans" panose="020B0606030504020204" pitchFamily="34" charset="0"/>
              </a:rPr>
              <a:t>producer or publisher</a:t>
            </a:r>
            <a:r>
              <a:rPr lang="en-US" b="0" i="0">
                <a:solidFill>
                  <a:srgbClr val="222222"/>
                </a:solidFill>
                <a:effectLst/>
                <a:latin typeface="open sans" panose="020B0606030504020204" pitchFamily="34" charset="0"/>
              </a:rPr>
              <a:t> sends messages to a </a:t>
            </a:r>
            <a:r>
              <a:rPr lang="en-US" b="1" i="0">
                <a:solidFill>
                  <a:srgbClr val="222222"/>
                </a:solidFill>
                <a:effectLst/>
                <a:latin typeface="open sans" panose="020B0606030504020204" pitchFamily="34" charset="0"/>
              </a:rPr>
              <a:t>topic</a:t>
            </a:r>
            <a:r>
              <a:rPr lang="en-US" b="0" i="0">
                <a:solidFill>
                  <a:srgbClr val="222222"/>
                </a:solidFill>
                <a:effectLst/>
                <a:latin typeface="open sans" panose="020B0606030504020204" pitchFamily="34" charset="0"/>
              </a:rPr>
              <a:t> without knowledge of what application will receive them. This involves writing them to an input channel. Similarly, a </a:t>
            </a:r>
            <a:r>
              <a:rPr lang="en-US" b="1" i="0">
                <a:solidFill>
                  <a:srgbClr val="222222"/>
                </a:solidFill>
                <a:effectLst/>
                <a:latin typeface="open sans" panose="020B0606030504020204" pitchFamily="34" charset="0"/>
              </a:rPr>
              <a:t>consumer or subscriber</a:t>
            </a:r>
            <a:r>
              <a:rPr lang="en-US" b="0" i="0">
                <a:solidFill>
                  <a:srgbClr val="222222"/>
                </a:solidFill>
                <a:effectLst/>
                <a:latin typeface="open sans" panose="020B0606030504020204" pitchFamily="34" charset="0"/>
              </a:rPr>
              <a:t> subscribes to the topic and receive its messages without any knowledge of what service produced these messages. This involves receiving messages from an output channel. An intermediary message broker is responsible for copying each message from an input channel to an output channels for all subscribers interested in that message. This pattern is especially useful when you need to decouple microservices from one another.</a:t>
            </a:r>
          </a:p>
          <a:p>
            <a:pPr algn="l"/>
            <a:r>
              <a:rPr lang="en-US" b="0" i="0">
                <a:solidFill>
                  <a:srgbClr val="222222"/>
                </a:solidFill>
                <a:effectLst/>
                <a:latin typeface="open sans" panose="020B0606030504020204" pitchFamily="34" charset="0"/>
              </a:rPr>
              <a:t>The publish/subscribe API in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provides an at-least-once guarantee and integrates with various message brokers and queuing systems. The specific implementation used by your service is pluggable and configured as a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pub/sub component at runtime. This approach removes the dependency from your service and, as a result, makes your service more portable and flexible to changes.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967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err="1">
                <a:solidFill>
                  <a:srgbClr val="E6E6E6"/>
                </a:solidFill>
                <a:effectLst/>
                <a:latin typeface="Segoe UI" panose="020B0502040204020203" pitchFamily="34" charset="0"/>
              </a:rPr>
              <a:t>Dapr's</a:t>
            </a:r>
            <a:r>
              <a:rPr lang="en-US" b="0" i="0">
                <a:solidFill>
                  <a:srgbClr val="E6E6E6"/>
                </a:solidFill>
                <a:effectLst/>
                <a:latin typeface="Segoe UI" panose="020B0502040204020203" pitchFamily="34" charset="0"/>
              </a:rPr>
              <a:t> </a:t>
            </a:r>
            <a:r>
              <a:rPr lang="en-US" b="0" i="0" u="none" strike="noStrike">
                <a:effectLst/>
                <a:latin typeface="Segoe UI" panose="020B0502040204020203" pitchFamily="34" charset="0"/>
                <a:hlinkClick r:id="rId3"/>
              </a:rPr>
              <a:t>sidecar architecture</a:t>
            </a:r>
            <a:r>
              <a:rPr lang="en-US" b="0" i="0">
                <a:solidFill>
                  <a:srgbClr val="E6E6E6"/>
                </a:solidFill>
                <a:effectLst/>
                <a:latin typeface="Segoe UI" panose="020B0502040204020203" pitchFamily="34" charset="0"/>
              </a:rPr>
              <a:t> enables built-in observability features. As services communicate,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 sidecars intercept the traffic and extract tracing, metrics, and logging information. Telemetry is published in an open standards format. By default,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 supports </a:t>
            </a:r>
            <a:r>
              <a:rPr lang="en-US" b="0" i="0" u="none" strike="noStrike" err="1">
                <a:effectLst/>
                <a:latin typeface="Segoe UI" panose="020B0502040204020203" pitchFamily="34" charset="0"/>
                <a:hlinkClick r:id="rId4"/>
              </a:rPr>
              <a:t>OpenTelemetry</a:t>
            </a:r>
            <a:r>
              <a:rPr lang="en-US" b="0" i="0">
                <a:solidFill>
                  <a:srgbClr val="E6E6E6"/>
                </a:solidFill>
                <a:effectLst/>
                <a:latin typeface="Segoe UI" panose="020B0502040204020203" pitchFamily="34" charset="0"/>
              </a:rPr>
              <a:t> and </a:t>
            </a:r>
            <a:r>
              <a:rPr lang="en-US" b="0" i="0" u="none" strike="noStrike" err="1">
                <a:effectLst/>
                <a:latin typeface="Segoe UI" panose="020B0502040204020203" pitchFamily="34" charset="0"/>
                <a:hlinkClick r:id="rId5"/>
              </a:rPr>
              <a:t>Zipkin</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the </a:t>
            </a:r>
            <a:r>
              <a:rPr lang="en-US" b="0" i="0" err="1">
                <a:solidFill>
                  <a:srgbClr val="E6E6E6"/>
                </a:solidFill>
                <a:effectLst/>
                <a:latin typeface="Segoe UI" panose="020B0502040204020203" pitchFamily="34" charset="0"/>
              </a:rPr>
              <a:t>OpenTelemetry</a:t>
            </a:r>
            <a:r>
              <a:rPr lang="en-US" b="0" i="0">
                <a:solidFill>
                  <a:srgbClr val="E6E6E6"/>
                </a:solidFill>
                <a:effectLst/>
                <a:latin typeface="Segoe UI" panose="020B0502040204020203" pitchFamily="34" charset="0"/>
              </a:rPr>
              <a:t> collector, you can then configure Azure Application Insights for distributed tracing across your 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701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cs typeface="Calibri"/>
              </a:rPr>
              <a:t>You can learn more about Azure Container Apps, or try it for yourself, at Azure.com.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22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400" i="1">
                <a:effectLst/>
                <a:latin typeface="Calibri" panose="020F0502020204030204" pitchFamily="34" charset="0"/>
                <a:ea typeface="Calibri" panose="020F0502020204030204" pitchFamily="34" charset="0"/>
              </a:rPr>
              <a:t>The future will be defined by accelerating innovation. </a:t>
            </a:r>
            <a:endParaRPr lang="en-US" sz="2400"/>
          </a:p>
          <a:p>
            <a:pPr marL="0" marR="0" lvl="0" indent="0" algn="l" defTabSz="914367" rtl="0" eaLnBrk="1" fontAlgn="auto" latinLnBrk="0" hangingPunct="1">
              <a:lnSpc>
                <a:spcPct val="90000"/>
              </a:lnSpc>
              <a:spcBef>
                <a:spcPts val="0"/>
              </a:spcBef>
              <a:spcAft>
                <a:spcPts val="333"/>
              </a:spcAft>
              <a:buClrTx/>
              <a:buSzTx/>
              <a:buFontTx/>
              <a:buNone/>
              <a:tabLst/>
              <a:defRPr/>
            </a:pPr>
            <a:r>
              <a:rPr lang="en-US" sz="2400"/>
              <a:t>Today we talked about </a:t>
            </a:r>
            <a:r>
              <a:rPr lang="en-US" sz="1800">
                <a:effectLst/>
                <a:latin typeface="Calibri" panose="020F0502020204030204" pitchFamily="34" charset="0"/>
                <a:ea typeface="Times New Roman" panose="02020603050405020304" pitchFamily="18" charset="0"/>
              </a:rPr>
              <a:t>our latest innovation on cloud native and open source and shared exciting news about the next generation of containers and serverless apps that empower every developer to take advantage of flexible choices to create microservices applications on Azure.</a:t>
            </a:r>
            <a:endParaRPr lang="en-US" sz="1800">
              <a:effectLst/>
              <a:latin typeface="Calibri" panose="020F0502020204030204" pitchFamily="34" charset="0"/>
              <a:ea typeface="Calibri" panose="020F0502020204030204" pitchFamily="34" charset="0"/>
            </a:endParaRPr>
          </a:p>
          <a:p>
            <a:endParaRPr lang="en-US" sz="2400"/>
          </a:p>
          <a:p>
            <a:r>
              <a:rPr lang="en-US" sz="2400"/>
              <a:t>We can’t wait to see what you build!</a:t>
            </a:r>
          </a:p>
          <a:p>
            <a:endParaRPr lang="en-US" sz="2400">
              <a:effectLst/>
              <a:latin typeface="Calibri" panose="020F0502020204030204" pitchFamily="34" charset="0"/>
              <a:ea typeface="Calibri" panose="020F0502020204030204" pitchFamily="34" charset="0"/>
              <a:cs typeface="Arial" panose="020B0604020202020204" pitchFamily="34" charset="0"/>
            </a:endParaRPr>
          </a:p>
          <a:p>
            <a:r>
              <a:rPr lang="en-US" sz="2400">
                <a:effectLst/>
                <a:latin typeface="Calibri" panose="020F0502020204030204" pitchFamily="34" charset="0"/>
                <a:ea typeface="Calibri" panose="020F0502020204030204" pitchFamily="34" charset="0"/>
                <a:cs typeface="Arial" panose="020B0604020202020204" pitchFamily="34" charset="0"/>
              </a:rPr>
              <a:t>Thank you!</a:t>
            </a: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4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a:solidFill>
                  <a:srgbClr val="4C4C51"/>
                </a:solidFill>
                <a:effectLst/>
                <a:latin typeface="Segoe UI" panose="020B0502040204020203" pitchFamily="34" charset="0"/>
              </a:rPr>
              <a:t>You can run containers and scale in response to HTTP traffic or a growing list of </a:t>
            </a:r>
            <a:r>
              <a:rPr lang="en-US" b="0" i="0" u="sng">
                <a:solidFill>
                  <a:srgbClr val="0062AD"/>
                </a:solidFill>
                <a:effectLst/>
                <a:latin typeface="Segoe UI" panose="020B0502040204020203" pitchFamily="34" charset="0"/>
                <a:hlinkClick r:id="rId3"/>
              </a:rPr>
              <a:t>KEDA</a:t>
            </a:r>
            <a:r>
              <a:rPr lang="en-US" b="0" i="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9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09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a:t>
            </a:r>
            <a:r>
              <a:rPr kumimoji="0" lang="en-US" sz="1200" b="0" i="0" u="none" strike="noStrike" kern="1200" cap="none" spc="0" normalizeH="0" baseline="0" noProof="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Perform modern application lifecycle tasks such as application upgrades, traffic shifting, and versioning with straightforward configurations. Rely on the built-in service discovery for microservice communication, fully managed HTTP and HTTP/2 ingress endpoints based on Envoy, and integrated load balancing, logging, and monitoring capabilities.</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a:solidFill>
                <a:srgbClr val="ED5C57"/>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a:solidFill>
                  <a:srgbClr val="ED5C57"/>
                </a:solidFill>
                <a:effectLst/>
                <a:latin typeface="Calibri" panose="020F0502020204030204" pitchFamily="34" charset="0"/>
                <a:ea typeface="Times New Roman" panose="02020603050405020304" pitchFamily="18" charset="0"/>
              </a:rPr>
              <a:t>At Microsoft Ignite, we announced the public preview of Azure Container Apps.</a:t>
            </a:r>
            <a:endParaRPr lang="en-US" sz="2800"/>
          </a:p>
          <a:p>
            <a:pPr marL="0" indent="0">
              <a:buFontTx/>
              <a:buNone/>
            </a:pPr>
            <a:endParaRPr lang="en-US" sz="2400" b="0" i="0">
              <a:solidFill>
                <a:srgbClr val="000000"/>
              </a:solidFill>
              <a:effectLst/>
              <a:latin typeface="-apple-system"/>
            </a:endParaRPr>
          </a:p>
          <a:p>
            <a:pPr marL="0" indent="0">
              <a:buFontTx/>
              <a:buNone/>
            </a:pPr>
            <a:r>
              <a:rPr lang="en-US" sz="2400" b="0" i="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err="1">
                <a:solidFill>
                  <a:srgbClr val="000000"/>
                </a:solidFill>
                <a:effectLst/>
                <a:latin typeface="-apple-system"/>
              </a:rPr>
              <a:t>Dapr</a:t>
            </a:r>
            <a:r>
              <a:rPr lang="en-US" sz="2400" b="0" i="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657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you’ve seen how to get a container app up and running, let’s dig deeper into some of the concepts behind Azure Container Apps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499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Individual container apps are deployed to a single Container Apps environment, which acts as a secure boundary around groups of container apps. Container Apps in the same environment are deployed in the same virtual network and write logs to the same Log Analytics workspace.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deploy container apps to the same environment include situations when you need to:</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Manage related services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Deploy different applications to the same virtual network</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Have applications communicate with each other using </a:t>
            </a:r>
            <a:r>
              <a:rPr lang="en-US" b="0" i="0" err="1">
                <a:solidFill>
                  <a:srgbClr val="E6E6E6"/>
                </a:solidFill>
                <a:effectLst/>
                <a:latin typeface="Segoe UI" panose="020B0502040204020203" pitchFamily="34" charset="0"/>
              </a:rPr>
              <a:t>Dapr</a:t>
            </a:r>
            <a:endParaRPr lang="en-US" b="0" i="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Have applications to share the same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 configuration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Have applications share the same log analytics workspace</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deploy container apps to different environments include situations when you want to ensure: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Two applications never share the same compute resources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Two applications can't communicate with each other via </a:t>
            </a:r>
            <a:r>
              <a:rPr lang="en-US" b="0" i="0" err="1">
                <a:solidFill>
                  <a:srgbClr val="E6E6E6"/>
                </a:solidFill>
                <a:effectLst/>
                <a:latin typeface="Segoe UI" panose="020B0502040204020203" pitchFamily="34" charset="0"/>
              </a:rPr>
              <a:t>Dapr</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173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05573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329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7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166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453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401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796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074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34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525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61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822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5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655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682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804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288276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568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587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3010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3862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2249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875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3710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36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3915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12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11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212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5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2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4/23/2025</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3131648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833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2390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6094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89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4174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2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4486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9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983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83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977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761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95216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027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920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8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83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068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63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557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901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830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66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6232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502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018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87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367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376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92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8453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12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195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55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25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3377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7700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543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973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954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866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2122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202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2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84215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01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86331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13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6068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0643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9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0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68005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88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7107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79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5341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9220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74722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23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55865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042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69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18192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8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9624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15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41439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3263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947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019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345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175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068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8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18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367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9266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125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962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8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1363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929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6460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365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3871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599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3410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837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8426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2173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9886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97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2.xml"/><Relationship Id="rId21" Type="http://schemas.openxmlformats.org/officeDocument/2006/relationships/slideLayout" Target="../slideLayouts/slideLayout67.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63" Type="http://schemas.openxmlformats.org/officeDocument/2006/relationships/slideLayout" Target="../slideLayouts/slideLayout109.xml"/><Relationship Id="rId68" Type="http://schemas.openxmlformats.org/officeDocument/2006/relationships/slideLayout" Target="../slideLayouts/slideLayout114.xml"/><Relationship Id="rId16" Type="http://schemas.openxmlformats.org/officeDocument/2006/relationships/slideLayout" Target="../slideLayouts/slideLayout62.xml"/><Relationship Id="rId11" Type="http://schemas.openxmlformats.org/officeDocument/2006/relationships/slideLayout" Target="../slideLayouts/slideLayout57.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3" Type="http://schemas.openxmlformats.org/officeDocument/2006/relationships/slideLayout" Target="../slideLayouts/slideLayout99.xml"/><Relationship Id="rId58" Type="http://schemas.openxmlformats.org/officeDocument/2006/relationships/slideLayout" Target="../slideLayouts/slideLayout104.xml"/><Relationship Id="rId74" Type="http://schemas.openxmlformats.org/officeDocument/2006/relationships/slideLayout" Target="../slideLayouts/slideLayout120.xml"/><Relationship Id="rId79" Type="http://schemas.openxmlformats.org/officeDocument/2006/relationships/slideLayout" Target="../slideLayouts/slideLayout125.xml"/><Relationship Id="rId5" Type="http://schemas.openxmlformats.org/officeDocument/2006/relationships/slideLayout" Target="../slideLayouts/slideLayout51.xml"/><Relationship Id="rId61" Type="http://schemas.openxmlformats.org/officeDocument/2006/relationships/slideLayout" Target="../slideLayouts/slideLayout107.xml"/><Relationship Id="rId82" Type="http://schemas.openxmlformats.org/officeDocument/2006/relationships/theme" Target="../theme/theme2.xml"/><Relationship Id="rId19" Type="http://schemas.openxmlformats.org/officeDocument/2006/relationships/slideLayout" Target="../slideLayouts/slideLayout6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56" Type="http://schemas.openxmlformats.org/officeDocument/2006/relationships/slideLayout" Target="../slideLayouts/slideLayout102.xml"/><Relationship Id="rId64" Type="http://schemas.openxmlformats.org/officeDocument/2006/relationships/slideLayout" Target="../slideLayouts/slideLayout110.xml"/><Relationship Id="rId69" Type="http://schemas.openxmlformats.org/officeDocument/2006/relationships/slideLayout" Target="../slideLayouts/slideLayout115.xml"/><Relationship Id="rId77" Type="http://schemas.openxmlformats.org/officeDocument/2006/relationships/slideLayout" Target="../slideLayouts/slideLayout123.xml"/><Relationship Id="rId8" Type="http://schemas.openxmlformats.org/officeDocument/2006/relationships/slideLayout" Target="../slideLayouts/slideLayout54.xml"/><Relationship Id="rId51" Type="http://schemas.openxmlformats.org/officeDocument/2006/relationships/slideLayout" Target="../slideLayouts/slideLayout97.xml"/><Relationship Id="rId72" Type="http://schemas.openxmlformats.org/officeDocument/2006/relationships/slideLayout" Target="../slideLayouts/slideLayout118.xml"/><Relationship Id="rId80" Type="http://schemas.openxmlformats.org/officeDocument/2006/relationships/slideLayout" Target="../slideLayouts/slideLayout126.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59" Type="http://schemas.openxmlformats.org/officeDocument/2006/relationships/slideLayout" Target="../slideLayouts/slideLayout105.xml"/><Relationship Id="rId67" Type="http://schemas.openxmlformats.org/officeDocument/2006/relationships/slideLayout" Target="../slideLayouts/slideLayout113.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54" Type="http://schemas.openxmlformats.org/officeDocument/2006/relationships/slideLayout" Target="../slideLayouts/slideLayout100.xml"/><Relationship Id="rId62" Type="http://schemas.openxmlformats.org/officeDocument/2006/relationships/slideLayout" Target="../slideLayouts/slideLayout108.xml"/><Relationship Id="rId70" Type="http://schemas.openxmlformats.org/officeDocument/2006/relationships/slideLayout" Target="../slideLayouts/slideLayout116.xml"/><Relationship Id="rId75" Type="http://schemas.openxmlformats.org/officeDocument/2006/relationships/slideLayout" Target="../slideLayouts/slideLayout121.xml"/><Relationship Id="rId83"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 Id="rId57" Type="http://schemas.openxmlformats.org/officeDocument/2006/relationships/slideLayout" Target="../slideLayouts/slideLayout103.xml"/><Relationship Id="rId10" Type="http://schemas.openxmlformats.org/officeDocument/2006/relationships/slideLayout" Target="../slideLayouts/slideLayout56.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slideLayout" Target="../slideLayouts/slideLayout98.xml"/><Relationship Id="rId60" Type="http://schemas.openxmlformats.org/officeDocument/2006/relationships/slideLayout" Target="../slideLayouts/slideLayout106.xml"/><Relationship Id="rId65" Type="http://schemas.openxmlformats.org/officeDocument/2006/relationships/slideLayout" Target="../slideLayouts/slideLayout111.xml"/><Relationship Id="rId73" Type="http://schemas.openxmlformats.org/officeDocument/2006/relationships/slideLayout" Target="../slideLayouts/slideLayout119.xml"/><Relationship Id="rId78" Type="http://schemas.openxmlformats.org/officeDocument/2006/relationships/slideLayout" Target="../slideLayouts/slideLayout124.xml"/><Relationship Id="rId81" Type="http://schemas.openxmlformats.org/officeDocument/2006/relationships/slideLayout" Target="../slideLayouts/slideLayout12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9" Type="http://schemas.openxmlformats.org/officeDocument/2006/relationships/slideLayout" Target="../slideLayouts/slideLayout85.xml"/><Relationship Id="rId34" Type="http://schemas.openxmlformats.org/officeDocument/2006/relationships/slideLayout" Target="../slideLayouts/slideLayout80.xml"/><Relationship Id="rId50" Type="http://schemas.openxmlformats.org/officeDocument/2006/relationships/slideLayout" Target="../slideLayouts/slideLayout96.xml"/><Relationship Id="rId55" Type="http://schemas.openxmlformats.org/officeDocument/2006/relationships/slideLayout" Target="../slideLayouts/slideLayout101.xml"/><Relationship Id="rId76" Type="http://schemas.openxmlformats.org/officeDocument/2006/relationships/slideLayout" Target="../slideLayouts/slideLayout122.xml"/><Relationship Id="rId7" Type="http://schemas.openxmlformats.org/officeDocument/2006/relationships/slideLayout" Target="../slideLayouts/slideLayout53.xml"/><Relationship Id="rId71" Type="http://schemas.openxmlformats.org/officeDocument/2006/relationships/slideLayout" Target="../slideLayouts/slideLayout117.xml"/><Relationship Id="rId2" Type="http://schemas.openxmlformats.org/officeDocument/2006/relationships/slideLayout" Target="../slideLayouts/slideLayout48.xml"/><Relationship Id="rId29" Type="http://schemas.openxmlformats.org/officeDocument/2006/relationships/slideLayout" Target="../slideLayouts/slideLayout75.xml"/><Relationship Id="rId24" Type="http://schemas.openxmlformats.org/officeDocument/2006/relationships/slideLayout" Target="../slideLayouts/slideLayout70.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66"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189891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1806141"/>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 id="2147483864"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2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23.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23.xml"/><Relationship Id="rId4" Type="http://schemas.openxmlformats.org/officeDocument/2006/relationships/image" Target="../media/image63.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keda.sh/" TargetMode="External"/><Relationship Id="rId7" Type="http://schemas.openxmlformats.org/officeDocument/2006/relationships/image" Target="../media/image66.tiff"/><Relationship Id="rId2" Type="http://schemas.openxmlformats.org/officeDocument/2006/relationships/notesSlide" Target="../notesSlides/notesSlide16.xml"/><Relationship Id="rId1" Type="http://schemas.openxmlformats.org/officeDocument/2006/relationships/slideLayout" Target="../slideLayouts/slideLayout88.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hyperlink" Target="https://dapr.io/" TargetMode="External"/><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23.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svg"/><Relationship Id="rId9" Type="http://schemas.openxmlformats.org/officeDocument/2006/relationships/image" Target="../media/image4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1.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svg"/><Relationship Id="rId3" Type="http://schemas.microsoft.com/office/2018/10/relationships/comments" Target="../comments/modernComment_7FFFC9F3_246EB6EE.xml"/><Relationship Id="rId21" Type="http://schemas.openxmlformats.org/officeDocument/2006/relationships/image" Target="../media/image85.png"/><Relationship Id="rId7" Type="http://schemas.openxmlformats.org/officeDocument/2006/relationships/image" Target="../media/image64.png"/><Relationship Id="rId12" Type="http://schemas.openxmlformats.org/officeDocument/2006/relationships/image" Target="../media/image76.sv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notesSlide" Target="../notesSlides/notesSlide18.xml"/><Relationship Id="rId16" Type="http://schemas.openxmlformats.org/officeDocument/2006/relationships/image" Target="../media/image80.svg"/><Relationship Id="rId20" Type="http://schemas.openxmlformats.org/officeDocument/2006/relationships/image" Target="../media/image84.svg"/><Relationship Id="rId1" Type="http://schemas.openxmlformats.org/officeDocument/2006/relationships/slideLayout" Target="../slideLayouts/slideLayout88.xml"/><Relationship Id="rId6" Type="http://schemas.openxmlformats.org/officeDocument/2006/relationships/hyperlink" Target="https://dapr.io/" TargetMode="External"/><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72.sv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71.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12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23.xml"/><Relationship Id="rId6" Type="http://schemas.openxmlformats.org/officeDocument/2006/relationships/image" Target="../media/image96.svg"/><Relationship Id="rId5" Type="http://schemas.openxmlformats.org/officeDocument/2006/relationships/image" Target="../media/image71.png"/><Relationship Id="rId4" Type="http://schemas.openxmlformats.org/officeDocument/2006/relationships/image" Target="../media/image43.svg"/></Relationships>
</file>

<file path=ppt/slides/_rels/slide24.xml.rels><?xml version="1.0" encoding="UTF-8" standalone="yes"?>
<Relationships xmlns="http://schemas.openxmlformats.org/package/2006/relationships"><Relationship Id="rId8" Type="http://schemas.openxmlformats.org/officeDocument/2006/relationships/image" Target="../media/image102.jpeg"/><Relationship Id="rId13" Type="http://schemas.openxmlformats.org/officeDocument/2006/relationships/image" Target="../media/image107.sv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97.png"/><Relationship Id="rId21" Type="http://schemas.openxmlformats.org/officeDocument/2006/relationships/image" Target="../media/image115.tiff"/><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svg"/><Relationship Id="rId25" Type="http://schemas.openxmlformats.org/officeDocument/2006/relationships/image" Target="../media/image119.svg"/><Relationship Id="rId2" Type="http://schemas.openxmlformats.org/officeDocument/2006/relationships/notesSlide" Target="../notesSlides/notesSlide21.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43.svg"/><Relationship Id="rId1" Type="http://schemas.openxmlformats.org/officeDocument/2006/relationships/slideLayout" Target="../slideLayouts/slideLayout123.xml"/><Relationship Id="rId6" Type="http://schemas.openxmlformats.org/officeDocument/2006/relationships/image" Target="../media/image100.sv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99.png"/><Relationship Id="rId15" Type="http://schemas.openxmlformats.org/officeDocument/2006/relationships/image" Target="../media/image109.svg"/><Relationship Id="rId23" Type="http://schemas.openxmlformats.org/officeDocument/2006/relationships/image" Target="../media/image117.svg"/><Relationship Id="rId28" Type="http://schemas.openxmlformats.org/officeDocument/2006/relationships/image" Target="../media/image42.png"/><Relationship Id="rId10" Type="http://schemas.openxmlformats.org/officeDocument/2006/relationships/image" Target="../media/image104.jpeg"/><Relationship Id="rId19" Type="http://schemas.openxmlformats.org/officeDocument/2006/relationships/image" Target="../media/image113.svg"/><Relationship Id="rId31" Type="http://schemas.openxmlformats.org/officeDocument/2006/relationships/image" Target="../media/image122.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svg"/><Relationship Id="rId30"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2.svg"/><Relationship Id="rId2" Type="http://schemas.openxmlformats.org/officeDocument/2006/relationships/notesSlide" Target="../notesSlides/notesSlide22.xml"/><Relationship Id="rId1" Type="http://schemas.openxmlformats.org/officeDocument/2006/relationships/slideLayout" Target="../slideLayouts/slideLayout123.xml"/><Relationship Id="rId6" Type="http://schemas.openxmlformats.org/officeDocument/2006/relationships/image" Target="../media/image122.svg"/><Relationship Id="rId5" Type="http://schemas.openxmlformats.org/officeDocument/2006/relationships/image" Target="../media/image71.png"/><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42.png"/><Relationship Id="rId7" Type="http://schemas.openxmlformats.org/officeDocument/2006/relationships/image" Target="../media/image123.png"/><Relationship Id="rId2" Type="http://schemas.openxmlformats.org/officeDocument/2006/relationships/notesSlide" Target="../notesSlides/notesSlide23.xml"/><Relationship Id="rId1" Type="http://schemas.openxmlformats.org/officeDocument/2006/relationships/slideLayout" Target="../slideLayouts/slideLayout123.xml"/><Relationship Id="rId6" Type="http://schemas.openxmlformats.org/officeDocument/2006/relationships/image" Target="../media/image122.svg"/><Relationship Id="rId5" Type="http://schemas.openxmlformats.org/officeDocument/2006/relationships/image" Target="../media/image71.png"/><Relationship Id="rId10" Type="http://schemas.openxmlformats.org/officeDocument/2006/relationships/image" Target="../media/image107.svg"/><Relationship Id="rId4" Type="http://schemas.openxmlformats.org/officeDocument/2006/relationships/image" Target="../media/image43.svg"/><Relationship Id="rId9"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25.png"/><Relationship Id="rId7" Type="http://schemas.openxmlformats.org/officeDocument/2006/relationships/image" Target="../media/image42.png"/><Relationship Id="rId12" Type="http://schemas.openxmlformats.org/officeDocument/2006/relationships/image" Target="../media/image130.svg"/><Relationship Id="rId2" Type="http://schemas.openxmlformats.org/officeDocument/2006/relationships/notesSlide" Target="../notesSlides/notesSlide24.xml"/><Relationship Id="rId1" Type="http://schemas.openxmlformats.org/officeDocument/2006/relationships/slideLayout" Target="../slideLayouts/slideLayout123.xml"/><Relationship Id="rId6" Type="http://schemas.openxmlformats.org/officeDocument/2006/relationships/image" Target="../media/image128.svg"/><Relationship Id="rId11" Type="http://schemas.openxmlformats.org/officeDocument/2006/relationships/image" Target="../media/image129.png"/><Relationship Id="rId5" Type="http://schemas.openxmlformats.org/officeDocument/2006/relationships/image" Target="../media/image127.png"/><Relationship Id="rId10" Type="http://schemas.openxmlformats.org/officeDocument/2006/relationships/image" Target="../media/image122.svg"/><Relationship Id="rId4" Type="http://schemas.openxmlformats.org/officeDocument/2006/relationships/image" Target="../media/image126.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2.png"/><Relationship Id="rId7"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123.xml"/><Relationship Id="rId6" Type="http://schemas.openxmlformats.org/officeDocument/2006/relationships/image" Target="../media/image122.svg"/><Relationship Id="rId5" Type="http://schemas.openxmlformats.org/officeDocument/2006/relationships/image" Target="../media/image71.png"/><Relationship Id="rId10" Type="http://schemas.openxmlformats.org/officeDocument/2006/relationships/image" Target="../media/image132.svg"/><Relationship Id="rId4" Type="http://schemas.openxmlformats.org/officeDocument/2006/relationships/image" Target="../media/image43.svg"/><Relationship Id="rId9"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hyperlink" Target="https://aka.ms/containerapps" TargetMode="External"/><Relationship Id="rId2" Type="http://schemas.openxmlformats.org/officeDocument/2006/relationships/notesSlide" Target="../notesSlides/notesSlide26.xml"/><Relationship Id="rId1" Type="http://schemas.openxmlformats.org/officeDocument/2006/relationships/slideLayout" Target="../slideLayouts/slideLayout1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23.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23.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23.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24.xml"/><Relationship Id="rId5" Type="http://schemas.openxmlformats.org/officeDocument/2006/relationships/image" Target="../media/image53.png"/><Relationship Id="rId4" Type="http://schemas.openxmlformats.org/officeDocument/2006/relationships/image" Target="../media/image4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B84F9-1394-49F6-8599-6D487AD69100}"/>
              </a:ext>
            </a:extLst>
          </p:cNvPr>
          <p:cNvSpPr>
            <a:spLocks noGrp="1"/>
          </p:cNvSpPr>
          <p:nvPr>
            <p:ph type="title"/>
          </p:nvPr>
        </p:nvSpPr>
        <p:spPr/>
        <p:txBody>
          <a:bodyPr/>
          <a:lstStyle/>
          <a:p>
            <a:r>
              <a:rPr lang="en-US"/>
              <a:t>Azure Container Apps</a:t>
            </a:r>
          </a:p>
        </p:txBody>
      </p:sp>
      <p:sp>
        <p:nvSpPr>
          <p:cNvPr id="5" name="Text Placeholder 4">
            <a:extLst>
              <a:ext uri="{FF2B5EF4-FFF2-40B4-BE49-F238E27FC236}">
                <a16:creationId xmlns:a16="http://schemas.microsoft.com/office/drawing/2014/main" id="{1FAB1D0C-A177-42CE-BC8B-721D50B471A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946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157B4A5-67BA-48D1-A9AA-006CD82B5AE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Environments</a:t>
            </a:r>
          </a:p>
        </p:txBody>
      </p:sp>
      <p:sp>
        <p:nvSpPr>
          <p:cNvPr id="6" name="Content Placeholder 3">
            <a:extLst>
              <a:ext uri="{FF2B5EF4-FFF2-40B4-BE49-F238E27FC236}">
                <a16:creationId xmlns:a16="http://schemas.microsoft.com/office/drawing/2014/main" id="{2DB54DCF-8853-4D2C-B0B0-9D1129C7E210}"/>
              </a:ext>
            </a:extLst>
          </p:cNvPr>
          <p:cNvSpPr txBox="1">
            <a:spLocks/>
          </p:cNvSpPr>
          <p:nvPr/>
        </p:nvSpPr>
        <p:spPr>
          <a:xfrm>
            <a:off x="596901" y="2573338"/>
            <a:ext cx="3612894"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Environments define an isolation and observability boundary around a collection of container apps deployed in the same virtual network</a:t>
            </a:r>
          </a:p>
        </p:txBody>
      </p:sp>
      <p:sp>
        <p:nvSpPr>
          <p:cNvPr id="7" name="Rectangle 6">
            <a:extLst>
              <a:ext uri="{FF2B5EF4-FFF2-40B4-BE49-F238E27FC236}">
                <a16:creationId xmlns:a16="http://schemas.microsoft.com/office/drawing/2014/main" id="{936BC9E8-4EE6-43D5-BB41-08396F83782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3">
            <a:extLst>
              <a:ext uri="{FF2B5EF4-FFF2-40B4-BE49-F238E27FC236}">
                <a16:creationId xmlns:a16="http://schemas.microsoft.com/office/drawing/2014/main" id="{48F29584-BD4D-48D2-AF5B-17C78A8883B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1" name="Rectangle 10">
            <a:extLst>
              <a:ext uri="{FF2B5EF4-FFF2-40B4-BE49-F238E27FC236}">
                <a16:creationId xmlns:a16="http://schemas.microsoft.com/office/drawing/2014/main" id="{1469FE78-78C0-4163-A7AB-6B27F7E9FA7B}"/>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396D835-E12D-4EDA-8DC9-5F6BDC4B1FDF}"/>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BEE8A887-D74C-4FD7-A3EB-74CA01BC10D2}"/>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7" name="Rectangle 16">
            <a:extLst>
              <a:ext uri="{FF2B5EF4-FFF2-40B4-BE49-F238E27FC236}">
                <a16:creationId xmlns:a16="http://schemas.microsoft.com/office/drawing/2014/main" id="{2B281052-532B-483A-BD2F-AD81FB0AE7F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D003564F-1EF3-48BC-BDF8-DED15DD7F86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9" name="Rectangle 18">
            <a:extLst>
              <a:ext uri="{FF2B5EF4-FFF2-40B4-BE49-F238E27FC236}">
                <a16:creationId xmlns:a16="http://schemas.microsoft.com/office/drawing/2014/main" id="{D6B2740C-C7B3-4530-BE00-847EE37573D2}"/>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itle 3">
            <a:extLst>
              <a:ext uri="{FF2B5EF4-FFF2-40B4-BE49-F238E27FC236}">
                <a16:creationId xmlns:a16="http://schemas.microsoft.com/office/drawing/2014/main" id="{6A5FA703-A17E-45F1-A605-8D1BBCDD7AC7}"/>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DEB05152-98C7-48DA-B2D0-3DD1C2626D4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itle 3">
            <a:extLst>
              <a:ext uri="{FF2B5EF4-FFF2-40B4-BE49-F238E27FC236}">
                <a16:creationId xmlns:a16="http://schemas.microsoft.com/office/drawing/2014/main" id="{005BB039-DDEF-46E7-9EDA-8FE1323AE396}"/>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2" name="Rectangle: Rounded Corners 31">
            <a:extLst>
              <a:ext uri="{FF2B5EF4-FFF2-40B4-BE49-F238E27FC236}">
                <a16:creationId xmlns:a16="http://schemas.microsoft.com/office/drawing/2014/main" id="{0B8D649F-2765-4B0D-98B1-183F8ED1745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C93BA01B-9898-4A64-8469-0A67AF043610}"/>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4" name="Rectangle: Rounded Corners 33" descr="Containers">
            <a:extLst>
              <a:ext uri="{FF2B5EF4-FFF2-40B4-BE49-F238E27FC236}">
                <a16:creationId xmlns:a16="http://schemas.microsoft.com/office/drawing/2014/main" id="{5C51C18C-19D7-402A-96B4-8FAECC865AB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2" name="Rectangle: Rounded Corners 41">
            <a:extLst>
              <a:ext uri="{FF2B5EF4-FFF2-40B4-BE49-F238E27FC236}">
                <a16:creationId xmlns:a16="http://schemas.microsoft.com/office/drawing/2014/main" id="{7807EC7D-1936-4842-A5FF-16F39C608D8A}"/>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28C93A86-88BD-4731-9A9B-8D8D1D820EDF}"/>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descr="Containers">
            <a:extLst>
              <a:ext uri="{FF2B5EF4-FFF2-40B4-BE49-F238E27FC236}">
                <a16:creationId xmlns:a16="http://schemas.microsoft.com/office/drawing/2014/main" id="{64881975-CB13-437E-8C69-F5B7F920C160}"/>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7" name="Title 3">
            <a:extLst>
              <a:ext uri="{FF2B5EF4-FFF2-40B4-BE49-F238E27FC236}">
                <a16:creationId xmlns:a16="http://schemas.microsoft.com/office/drawing/2014/main" id="{4D52DDC1-0A01-41D2-AB4D-AAC3E23F7E58}"/>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48" name="Rectangle 47">
            <a:extLst>
              <a:ext uri="{FF2B5EF4-FFF2-40B4-BE49-F238E27FC236}">
                <a16:creationId xmlns:a16="http://schemas.microsoft.com/office/drawing/2014/main" id="{AD01FB34-E681-46BD-A32A-453B17789DF7}"/>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2A52BAD-E308-4012-B271-2E7AC86D73DC}"/>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Title 3">
            <a:extLst>
              <a:ext uri="{FF2B5EF4-FFF2-40B4-BE49-F238E27FC236}">
                <a16:creationId xmlns:a16="http://schemas.microsoft.com/office/drawing/2014/main" id="{9AE6A524-FDAF-4FC6-8A13-3A732C37F6C5}"/>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1" name="Rectangle 50">
            <a:extLst>
              <a:ext uri="{FF2B5EF4-FFF2-40B4-BE49-F238E27FC236}">
                <a16:creationId xmlns:a16="http://schemas.microsoft.com/office/drawing/2014/main" id="{20287FAE-375C-47DB-ACEA-10EA1E23A604}"/>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7B015610-AAE3-4EF7-993C-9DF6E5863BC3}"/>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53" name="Rectangle 52">
            <a:extLst>
              <a:ext uri="{FF2B5EF4-FFF2-40B4-BE49-F238E27FC236}">
                <a16:creationId xmlns:a16="http://schemas.microsoft.com/office/drawing/2014/main" id="{1111589A-174A-43AD-B231-849223FC24B3}"/>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itle 3">
            <a:extLst>
              <a:ext uri="{FF2B5EF4-FFF2-40B4-BE49-F238E27FC236}">
                <a16:creationId xmlns:a16="http://schemas.microsoft.com/office/drawing/2014/main" id="{6E04DF0B-0980-42AB-A4D5-428E6193C2D4}"/>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55" name="Rectangle 54">
            <a:extLst>
              <a:ext uri="{FF2B5EF4-FFF2-40B4-BE49-F238E27FC236}">
                <a16:creationId xmlns:a16="http://schemas.microsoft.com/office/drawing/2014/main" id="{92147C59-169C-4D87-9919-626B702FD5C2}"/>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itle 3">
            <a:extLst>
              <a:ext uri="{FF2B5EF4-FFF2-40B4-BE49-F238E27FC236}">
                <a16:creationId xmlns:a16="http://schemas.microsoft.com/office/drawing/2014/main" id="{B87B8B2B-5207-4F7C-9A9E-78DEF3A938BE}"/>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2" name="Rectangle: Rounded Corners 61">
            <a:extLst>
              <a:ext uri="{FF2B5EF4-FFF2-40B4-BE49-F238E27FC236}">
                <a16:creationId xmlns:a16="http://schemas.microsoft.com/office/drawing/2014/main" id="{9BC555D9-EBD4-4D38-A21A-033243EA88B2}"/>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D717D3B-2D74-477A-B27A-B05DF41DA0CA}"/>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80717E6F-D1AC-491C-8FEB-D3B1CA954432}"/>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9" name="Rectangle: Rounded Corners 58">
            <a:extLst>
              <a:ext uri="{FF2B5EF4-FFF2-40B4-BE49-F238E27FC236}">
                <a16:creationId xmlns:a16="http://schemas.microsoft.com/office/drawing/2014/main" id="{03036CF4-8BC4-4D03-A4A3-97313FA3D887}"/>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0946E3F6-DA7A-45DD-8E84-90762E36B9AD}"/>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329EB1E2-6E7D-4E0B-AD17-C07E4980BADF}"/>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0" name="Title 3">
            <a:extLst>
              <a:ext uri="{FF2B5EF4-FFF2-40B4-BE49-F238E27FC236}">
                <a16:creationId xmlns:a16="http://schemas.microsoft.com/office/drawing/2014/main" id="{DBE9B737-6C56-43A6-8CB6-C6B22ABCF62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(virtual network boundary)</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6759728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in Azure Container Apps can use any and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397628"/>
            <a:ext cx="62382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813959" y="2403315"/>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220471A5-2EFB-48C5-ABC3-6F424649C15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3" name="Title 3">
            <a:extLst>
              <a:ext uri="{FF2B5EF4-FFF2-40B4-BE49-F238E27FC236}">
                <a16:creationId xmlns:a16="http://schemas.microsoft.com/office/drawing/2014/main" id="{A3666113-13B5-4AA1-A816-B4447C0FB27B}"/>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E5C9E323-1002-417E-9DA8-0B051C0483C5}"/>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Title 3">
            <a:extLst>
              <a:ext uri="{FF2B5EF4-FFF2-40B4-BE49-F238E27FC236}">
                <a16:creationId xmlns:a16="http://schemas.microsoft.com/office/drawing/2014/main" id="{1A70D6D1-8751-4C03-B289-DC5310F7B15A}"/>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5" name="Rectangle 34">
            <a:extLst>
              <a:ext uri="{FF2B5EF4-FFF2-40B4-BE49-F238E27FC236}">
                <a16:creationId xmlns:a16="http://schemas.microsoft.com/office/drawing/2014/main" id="{EA5BAA62-2DC4-4601-AE89-B5E093C79A3C}"/>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AB264082-E980-4B5A-A64E-4A897FB4B7A3}"/>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AB4713AF-876D-424D-BCA7-AF95EFECFF29}"/>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94F7C68-661E-4E56-9FE6-2BB4A6AA3034}"/>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00DAE396-F346-4351-8B30-FD06B2A5A354}"/>
              </a:ext>
            </a:extLst>
          </p:cNvPr>
          <p:cNvSpPr/>
          <p:nvPr/>
        </p:nvSpPr>
        <p:spPr bwMode="auto">
          <a:xfrm>
            <a:off x="90767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71" name="Rectangle 70">
            <a:extLst>
              <a:ext uri="{FF2B5EF4-FFF2-40B4-BE49-F238E27FC236}">
                <a16:creationId xmlns:a16="http://schemas.microsoft.com/office/drawing/2014/main" id="{1220BA4F-B4F5-4844-B860-4FE8F002EE76}"/>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72" name="Rectangle 71">
            <a:extLst>
              <a:ext uri="{FF2B5EF4-FFF2-40B4-BE49-F238E27FC236}">
                <a16:creationId xmlns:a16="http://schemas.microsoft.com/office/drawing/2014/main" id="{9B17FE8F-9608-4878-8001-5E2EA1374240}"/>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itle 3">
            <a:extLst>
              <a:ext uri="{FF2B5EF4-FFF2-40B4-BE49-F238E27FC236}">
                <a16:creationId xmlns:a16="http://schemas.microsoft.com/office/drawing/2014/main" id="{DA62A894-4335-41D4-87F7-4C3AB8E18881}"/>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74" name="Title 3">
            <a:extLst>
              <a:ext uri="{FF2B5EF4-FFF2-40B4-BE49-F238E27FC236}">
                <a16:creationId xmlns:a16="http://schemas.microsoft.com/office/drawing/2014/main" id="{937A0B24-09B5-4D56-B1C3-F8A9EA6506C1}"/>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75" name="Group 74">
            <a:extLst>
              <a:ext uri="{FF2B5EF4-FFF2-40B4-BE49-F238E27FC236}">
                <a16:creationId xmlns:a16="http://schemas.microsoft.com/office/drawing/2014/main" id="{3F779774-5CF7-4EBD-B766-D5399C53AF92}"/>
              </a:ext>
            </a:extLst>
          </p:cNvPr>
          <p:cNvGrpSpPr/>
          <p:nvPr/>
        </p:nvGrpSpPr>
        <p:grpSpPr>
          <a:xfrm>
            <a:off x="4931738" y="2953419"/>
            <a:ext cx="1073970" cy="327195"/>
            <a:chOff x="5488755" y="2895015"/>
            <a:chExt cx="1457381" cy="444005"/>
          </a:xfrm>
        </p:grpSpPr>
        <p:sp>
          <p:nvSpPr>
            <p:cNvPr id="76" name="Rectangle: Rounded Corners 75">
              <a:extLst>
                <a:ext uri="{FF2B5EF4-FFF2-40B4-BE49-F238E27FC236}">
                  <a16:creationId xmlns:a16="http://schemas.microsoft.com/office/drawing/2014/main" id="{5423C708-6C18-4CA2-BC6B-427FC95069A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4E7F6E77-78F0-4FE2-A8A1-12318929312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7BD712D5-E93E-4AD6-A3BA-AB65E012EEC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79" name="Rectangle 78">
            <a:extLst>
              <a:ext uri="{FF2B5EF4-FFF2-40B4-BE49-F238E27FC236}">
                <a16:creationId xmlns:a16="http://schemas.microsoft.com/office/drawing/2014/main" id="{584504AA-E95F-46A9-8260-681FC41DAC11}"/>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F02C495D-3964-47EE-BE34-D2603357374C}"/>
              </a:ext>
            </a:extLst>
          </p:cNvPr>
          <p:cNvGrpSpPr/>
          <p:nvPr/>
        </p:nvGrpSpPr>
        <p:grpSpPr>
          <a:xfrm>
            <a:off x="6439929" y="2953419"/>
            <a:ext cx="1073970" cy="327195"/>
            <a:chOff x="5488755" y="2895015"/>
            <a:chExt cx="1457381" cy="444005"/>
          </a:xfrm>
        </p:grpSpPr>
        <p:sp>
          <p:nvSpPr>
            <p:cNvPr id="81" name="Rectangle: Rounded Corners 80">
              <a:extLst>
                <a:ext uri="{FF2B5EF4-FFF2-40B4-BE49-F238E27FC236}">
                  <a16:creationId xmlns:a16="http://schemas.microsoft.com/office/drawing/2014/main" id="{80F36140-9738-4F0C-AD6B-4067CABCACC6}"/>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35DDB402-FC56-4199-B0CF-9057FFF96CCF}"/>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82">
              <a:extLst>
                <a:ext uri="{FF2B5EF4-FFF2-40B4-BE49-F238E27FC236}">
                  <a16:creationId xmlns:a16="http://schemas.microsoft.com/office/drawing/2014/main" id="{C2F66655-4340-4CAD-8777-C4F04CFFAD9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84" name="Rectangle 83">
            <a:extLst>
              <a:ext uri="{FF2B5EF4-FFF2-40B4-BE49-F238E27FC236}">
                <a16:creationId xmlns:a16="http://schemas.microsoft.com/office/drawing/2014/main" id="{2C6CF632-24F2-43CA-8A35-D68135461DC7}"/>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70C2F4CD-47B9-4708-B19C-3245BE425740}"/>
              </a:ext>
            </a:extLst>
          </p:cNvPr>
          <p:cNvGrpSpPr/>
          <p:nvPr/>
        </p:nvGrpSpPr>
        <p:grpSpPr>
          <a:xfrm>
            <a:off x="8456172" y="2953419"/>
            <a:ext cx="1073970" cy="327195"/>
            <a:chOff x="5488755" y="2895015"/>
            <a:chExt cx="1457381" cy="444005"/>
          </a:xfrm>
        </p:grpSpPr>
        <p:sp>
          <p:nvSpPr>
            <p:cNvPr id="86" name="Rectangle: Rounded Corners 85">
              <a:extLst>
                <a:ext uri="{FF2B5EF4-FFF2-40B4-BE49-F238E27FC236}">
                  <a16:creationId xmlns:a16="http://schemas.microsoft.com/office/drawing/2014/main" id="{60A163C5-6653-44AB-895A-E0F37628CE1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8C33486-3801-439B-9A40-0165544E0A8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7B4CE563-BB47-4DB2-9918-D2544062B6F6}"/>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89" name="Rectangle 88">
            <a:extLst>
              <a:ext uri="{FF2B5EF4-FFF2-40B4-BE49-F238E27FC236}">
                <a16:creationId xmlns:a16="http://schemas.microsoft.com/office/drawing/2014/main" id="{49F43FB3-0C1A-4475-A267-F79A7FE84D44}"/>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07F45463-5800-466A-8D99-9578CB907D38}"/>
              </a:ext>
            </a:extLst>
          </p:cNvPr>
          <p:cNvGrpSpPr/>
          <p:nvPr/>
        </p:nvGrpSpPr>
        <p:grpSpPr>
          <a:xfrm>
            <a:off x="9964363" y="2953419"/>
            <a:ext cx="1073970" cy="327195"/>
            <a:chOff x="5488755" y="2895015"/>
            <a:chExt cx="1457381" cy="444005"/>
          </a:xfrm>
        </p:grpSpPr>
        <p:sp>
          <p:nvSpPr>
            <p:cNvPr id="91" name="Rectangle: Rounded Corners 90">
              <a:extLst>
                <a:ext uri="{FF2B5EF4-FFF2-40B4-BE49-F238E27FC236}">
                  <a16:creationId xmlns:a16="http://schemas.microsoft.com/office/drawing/2014/main" id="{97BC9692-CC54-45EB-AAA5-2DE234AC4D6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6BA290B5-88E5-416E-B877-E3ECC7AC672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B94A9356-8A18-413B-835C-4A715D2AB0F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 name="Rectangle 3">
            <a:extLst>
              <a:ext uri="{FF2B5EF4-FFF2-40B4-BE49-F238E27FC236}">
                <a16:creationId xmlns:a16="http://schemas.microsoft.com/office/drawing/2014/main" id="{C9830CD2-D847-4BDA-90C7-0B0D0BB233F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BD7260C1-5845-4FC9-97BF-DC8713378A5D}"/>
              </a:ext>
            </a:extLst>
          </p:cNvPr>
          <p:cNvSpPr txBox="1">
            <a:spLocks/>
          </p:cNvSpPr>
          <p:nvPr/>
        </p:nvSpPr>
        <p:spPr>
          <a:xfrm>
            <a:off x="6287915" y="2414193"/>
            <a:ext cx="59069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 name="Title 3">
            <a:extLst>
              <a:ext uri="{FF2B5EF4-FFF2-40B4-BE49-F238E27FC236}">
                <a16:creationId xmlns:a16="http://schemas.microsoft.com/office/drawing/2014/main" id="{60DDB4C5-5D62-4200-9A0E-1AF0901C5986}"/>
              </a:ext>
            </a:extLst>
          </p:cNvPr>
          <p:cNvSpPr txBox="1">
            <a:spLocks/>
          </p:cNvSpPr>
          <p:nvPr/>
        </p:nvSpPr>
        <p:spPr>
          <a:xfrm>
            <a:off x="9813959" y="2411597"/>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Ingress</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Internal or external visibility with TLS termination and support for HTTP/1.1 and HTTP/2</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D07F65-2D05-4286-AF7C-9A4466BC0C84}"/>
              </a:ext>
              <a:ext uri="{C183D7F6-B498-43B3-948B-1728B52AA6E4}">
                <adec:decorative xmlns:adec="http://schemas.microsoft.com/office/drawing/2017/decorative" val="1"/>
              </a:ext>
            </a:extLst>
          </p:cNvPr>
          <p:cNvSpPr/>
          <p:nvPr/>
        </p:nvSpPr>
        <p:spPr bwMode="auto">
          <a:xfrm>
            <a:off x="7159627" y="4990147"/>
            <a:ext cx="1744046" cy="6682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3" name="Title 3">
            <a:extLst>
              <a:ext uri="{FF2B5EF4-FFF2-40B4-BE49-F238E27FC236}">
                <a16:creationId xmlns:a16="http://schemas.microsoft.com/office/drawing/2014/main" id="{8A40EE6E-4A4B-4127-AB66-28B92D6C9271}"/>
              </a:ext>
            </a:extLst>
          </p:cNvPr>
          <p:cNvSpPr txBox="1">
            <a:spLocks/>
          </p:cNvSpPr>
          <p:nvPr/>
        </p:nvSpPr>
        <p:spPr>
          <a:xfrm>
            <a:off x="7157750" y="467624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Ingress</a:t>
            </a:r>
          </a:p>
        </p:txBody>
      </p:sp>
      <p:pic>
        <p:nvPicPr>
          <p:cNvPr id="4" name="Picture 3" descr="Envoy Logo">
            <a:extLst>
              <a:ext uri="{FF2B5EF4-FFF2-40B4-BE49-F238E27FC236}">
                <a16:creationId xmlns:a16="http://schemas.microsoft.com/office/drawing/2014/main" id="{DB99005B-3877-4064-BEBC-84DDA39864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549460" y="5174521"/>
            <a:ext cx="894883" cy="2994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2DE8A80C-D139-4106-A65E-179A9333C9B0}"/>
              </a:ext>
            </a:extLst>
          </p:cNvPr>
          <p:cNvSpPr txBox="1">
            <a:spLocks/>
          </p:cNvSpPr>
          <p:nvPr/>
        </p:nvSpPr>
        <p:spPr>
          <a:xfrm>
            <a:off x="5665451"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80%</a:t>
            </a:r>
          </a:p>
        </p:txBody>
      </p:sp>
      <p:sp>
        <p:nvSpPr>
          <p:cNvPr id="43" name="Title 3">
            <a:extLst>
              <a:ext uri="{FF2B5EF4-FFF2-40B4-BE49-F238E27FC236}">
                <a16:creationId xmlns:a16="http://schemas.microsoft.com/office/drawing/2014/main" id="{B370F3F7-15D3-47B4-8F41-A4463BEBDEA5}"/>
              </a:ext>
            </a:extLst>
          </p:cNvPr>
          <p:cNvSpPr txBox="1">
            <a:spLocks/>
          </p:cNvSpPr>
          <p:nvPr/>
        </p:nvSpPr>
        <p:spPr>
          <a:xfrm>
            <a:off x="9949458"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20%</a:t>
            </a:r>
          </a:p>
        </p:txBody>
      </p:sp>
      <p:sp>
        <p:nvSpPr>
          <p:cNvPr id="7" name="Title 3">
            <a:extLst>
              <a:ext uri="{FF2B5EF4-FFF2-40B4-BE49-F238E27FC236}">
                <a16:creationId xmlns:a16="http://schemas.microsoft.com/office/drawing/2014/main" id="{A6643306-2D41-4400-B400-536A8474C642}"/>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3" name="Rectangle 32">
            <a:extLst>
              <a:ext uri="{FF2B5EF4-FFF2-40B4-BE49-F238E27FC236}">
                <a16:creationId xmlns:a16="http://schemas.microsoft.com/office/drawing/2014/main" id="{2303C6E9-0A34-4329-AA61-B93F39F00793}"/>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E06277D1-1F01-4EA4-BA15-D61351C033A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2CEC01A-4819-4252-98F1-D746A3FA7E46}"/>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itle 3">
            <a:extLst>
              <a:ext uri="{FF2B5EF4-FFF2-40B4-BE49-F238E27FC236}">
                <a16:creationId xmlns:a16="http://schemas.microsoft.com/office/drawing/2014/main" id="{BB7E3764-FD8D-42AE-85D5-C377B47086E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4" name="Title 3">
            <a:extLst>
              <a:ext uri="{FF2B5EF4-FFF2-40B4-BE49-F238E27FC236}">
                <a16:creationId xmlns:a16="http://schemas.microsoft.com/office/drawing/2014/main" id="{CCABD405-A738-4333-8160-29ED1596D22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5" name="Group 44">
            <a:extLst>
              <a:ext uri="{FF2B5EF4-FFF2-40B4-BE49-F238E27FC236}">
                <a16:creationId xmlns:a16="http://schemas.microsoft.com/office/drawing/2014/main" id="{0C03F8F6-3492-440D-83E3-D73EEAEBC8A4}"/>
              </a:ext>
            </a:extLst>
          </p:cNvPr>
          <p:cNvGrpSpPr/>
          <p:nvPr/>
        </p:nvGrpSpPr>
        <p:grpSpPr>
          <a:xfrm>
            <a:off x="4931738" y="2953419"/>
            <a:ext cx="1073970" cy="327195"/>
            <a:chOff x="5488755" y="2895015"/>
            <a:chExt cx="1457381" cy="444005"/>
          </a:xfrm>
        </p:grpSpPr>
        <p:sp>
          <p:nvSpPr>
            <p:cNvPr id="46" name="Rectangle: Rounded Corners 45">
              <a:extLst>
                <a:ext uri="{FF2B5EF4-FFF2-40B4-BE49-F238E27FC236}">
                  <a16:creationId xmlns:a16="http://schemas.microsoft.com/office/drawing/2014/main" id="{D1BDF7D3-77A5-4816-92DA-C2A82A2E7047}"/>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C2FF2CB-4859-42A4-A921-FE154B689C5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48CF8AA-D8DD-49EF-A5FB-9CADD2C7CC8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9" name="Rectangle 48">
            <a:extLst>
              <a:ext uri="{FF2B5EF4-FFF2-40B4-BE49-F238E27FC236}">
                <a16:creationId xmlns:a16="http://schemas.microsoft.com/office/drawing/2014/main" id="{9BBAD622-DCD6-4EA6-8130-D29442CA862A}"/>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C64F49-3971-41D7-BDA2-710EDEDECEDC}"/>
              </a:ext>
            </a:extLst>
          </p:cNvPr>
          <p:cNvGrpSpPr/>
          <p:nvPr/>
        </p:nvGrpSpPr>
        <p:grpSpPr>
          <a:xfrm>
            <a:off x="6439929" y="2953419"/>
            <a:ext cx="1073970" cy="327195"/>
            <a:chOff x="5488755" y="2895015"/>
            <a:chExt cx="1457381" cy="444005"/>
          </a:xfrm>
        </p:grpSpPr>
        <p:sp>
          <p:nvSpPr>
            <p:cNvPr id="51" name="Rectangle: Rounded Corners 50">
              <a:extLst>
                <a:ext uri="{FF2B5EF4-FFF2-40B4-BE49-F238E27FC236}">
                  <a16:creationId xmlns:a16="http://schemas.microsoft.com/office/drawing/2014/main" id="{F36B67CB-0880-47ED-BE17-2FF4AEE161F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E2834086-BEC7-496C-90A6-0F013950BEB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DF97DDA8-7E31-4CF8-9270-D94AD299302A}"/>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4" name="Rectangle 53">
            <a:extLst>
              <a:ext uri="{FF2B5EF4-FFF2-40B4-BE49-F238E27FC236}">
                <a16:creationId xmlns:a16="http://schemas.microsoft.com/office/drawing/2014/main" id="{754126E0-4C6D-4755-A78B-3A0BA63A0FAD}"/>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271FD745-FF94-4984-8FB6-77AE86D1FE7A}"/>
              </a:ext>
            </a:extLst>
          </p:cNvPr>
          <p:cNvGrpSpPr/>
          <p:nvPr/>
        </p:nvGrpSpPr>
        <p:grpSpPr>
          <a:xfrm>
            <a:off x="8456172" y="2953419"/>
            <a:ext cx="1073970" cy="327195"/>
            <a:chOff x="5488755" y="2895015"/>
            <a:chExt cx="1457381" cy="444005"/>
          </a:xfrm>
        </p:grpSpPr>
        <p:sp>
          <p:nvSpPr>
            <p:cNvPr id="56" name="Rectangle: Rounded Corners 55">
              <a:extLst>
                <a:ext uri="{FF2B5EF4-FFF2-40B4-BE49-F238E27FC236}">
                  <a16:creationId xmlns:a16="http://schemas.microsoft.com/office/drawing/2014/main" id="{37717FF5-E5AC-44C6-B5C0-4710F46787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5661218-353D-4064-B895-966151DEE22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5C826E7C-8EDA-45CF-BE98-95639E70E03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9" name="Rectangle 58">
            <a:extLst>
              <a:ext uri="{FF2B5EF4-FFF2-40B4-BE49-F238E27FC236}">
                <a16:creationId xmlns:a16="http://schemas.microsoft.com/office/drawing/2014/main" id="{FF2984D1-28E5-4F19-8E54-8661514C6BC1}"/>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95806C51-E40A-4E4C-B0ED-039614591BE0}"/>
              </a:ext>
            </a:extLst>
          </p:cNvPr>
          <p:cNvGrpSpPr/>
          <p:nvPr/>
        </p:nvGrpSpPr>
        <p:grpSpPr>
          <a:xfrm>
            <a:off x="9964363" y="2953419"/>
            <a:ext cx="1073970" cy="327195"/>
            <a:chOff x="5488755" y="2895015"/>
            <a:chExt cx="1457381" cy="444005"/>
          </a:xfrm>
        </p:grpSpPr>
        <p:sp>
          <p:nvSpPr>
            <p:cNvPr id="64" name="Rectangle: Rounded Corners 63">
              <a:extLst>
                <a:ext uri="{FF2B5EF4-FFF2-40B4-BE49-F238E27FC236}">
                  <a16:creationId xmlns:a16="http://schemas.microsoft.com/office/drawing/2014/main" id="{08C71053-2DA2-4D3D-B2B9-D635C002467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775CB31-E9EE-4738-B474-6F8A9C6766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B06F89B-97DE-4147-8A21-7A993624E96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 name="Title 3">
            <a:extLst>
              <a:ext uri="{FF2B5EF4-FFF2-40B4-BE49-F238E27FC236}">
                <a16:creationId xmlns:a16="http://schemas.microsoft.com/office/drawing/2014/main" id="{5F417802-4E3C-4841-87B6-882C17A175EC}"/>
              </a:ext>
            </a:extLst>
          </p:cNvPr>
          <p:cNvSpPr txBox="1">
            <a:spLocks/>
          </p:cNvSpPr>
          <p:nvPr/>
        </p:nvSpPr>
        <p:spPr>
          <a:xfrm>
            <a:off x="6287915" y="2414193"/>
            <a:ext cx="87230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8" name="Title 3">
            <a:extLst>
              <a:ext uri="{FF2B5EF4-FFF2-40B4-BE49-F238E27FC236}">
                <a16:creationId xmlns:a16="http://schemas.microsoft.com/office/drawing/2014/main" id="{76AF2FA5-E3CA-4B55-8B9C-F900F70A9AC8}"/>
              </a:ext>
            </a:extLst>
          </p:cNvPr>
          <p:cNvSpPr txBox="1">
            <a:spLocks/>
          </p:cNvSpPr>
          <p:nvPr/>
        </p:nvSpPr>
        <p:spPr>
          <a:xfrm>
            <a:off x="9813959" y="2411597"/>
            <a:ext cx="77291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5369624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7A3C9D7-F3FE-4A28-B893-3D63B06C7578}"/>
              </a:ext>
            </a:extLst>
          </p:cNvPr>
          <p:cNvSpPr txBox="1">
            <a:spLocks/>
          </p:cNvSpPr>
          <p:nvPr/>
        </p:nvSpPr>
        <p:spPr>
          <a:xfrm>
            <a:off x="596900" y="2030413"/>
            <a:ext cx="3497223" cy="7950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GitHub Actions integration</a:t>
            </a:r>
          </a:p>
        </p:txBody>
      </p:sp>
      <p:sp>
        <p:nvSpPr>
          <p:cNvPr id="8" name="Content Placeholder 3">
            <a:extLst>
              <a:ext uri="{FF2B5EF4-FFF2-40B4-BE49-F238E27FC236}">
                <a16:creationId xmlns:a16="http://schemas.microsoft.com/office/drawing/2014/main" id="{1DF3FC0D-30E3-494C-9D56-5905016252DD}"/>
              </a:ext>
            </a:extLst>
          </p:cNvPr>
          <p:cNvSpPr txBox="1">
            <a:spLocks/>
          </p:cNvSpPr>
          <p:nvPr/>
        </p:nvSpPr>
        <p:spPr>
          <a:xfrm>
            <a:off x="596902" y="3007045"/>
            <a:ext cx="3455990"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Publish revisions as commits are pushed to your GitHub repository by triggering a GitHub Action to build a new container image</a:t>
            </a:r>
          </a:p>
        </p:txBody>
      </p:sp>
      <p:sp>
        <p:nvSpPr>
          <p:cNvPr id="3" name="Rectangle 2">
            <a:extLst>
              <a:ext uri="{FF2B5EF4-FFF2-40B4-BE49-F238E27FC236}">
                <a16:creationId xmlns:a16="http://schemas.microsoft.com/office/drawing/2014/main" id="{482FE667-BF6E-43E0-9B6B-175C039BB1A0}"/>
              </a:ext>
              <a:ext uri="{C183D7F6-B498-43B3-948B-1728B52AA6E4}">
                <adec:decorative xmlns:adec="http://schemas.microsoft.com/office/drawing/2017/decorative" val="1"/>
              </a:ext>
            </a:extLst>
          </p:cNvPr>
          <p:cNvSpPr/>
          <p:nvPr/>
        </p:nvSpPr>
        <p:spPr bwMode="auto">
          <a:xfrm>
            <a:off x="4356101" y="1436688"/>
            <a:ext cx="7253288" cy="255328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Title 3">
            <a:extLst>
              <a:ext uri="{FF2B5EF4-FFF2-40B4-BE49-F238E27FC236}">
                <a16:creationId xmlns:a16="http://schemas.microsoft.com/office/drawing/2014/main" id="{EA5662F9-B5A5-40C9-92A4-7E93B5ADE855}"/>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4" name="Rectangle 13">
            <a:extLst>
              <a:ext uri="{FF2B5EF4-FFF2-40B4-BE49-F238E27FC236}">
                <a16:creationId xmlns:a16="http://schemas.microsoft.com/office/drawing/2014/main" id="{87A006AB-2FF7-4112-BD95-048D51ADB264}"/>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0C8F474A-A343-4BFC-A82A-A3829B2F848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2" name="Title 3">
            <a:extLst>
              <a:ext uri="{FF2B5EF4-FFF2-40B4-BE49-F238E27FC236}">
                <a16:creationId xmlns:a16="http://schemas.microsoft.com/office/drawing/2014/main" id="{D92FAE0D-D638-4D29-9BE9-EAE640C37B7C}"/>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grpSp>
        <p:nvGrpSpPr>
          <p:cNvPr id="8198" name="Group 8197">
            <a:extLst>
              <a:ext uri="{FF2B5EF4-FFF2-40B4-BE49-F238E27FC236}">
                <a16:creationId xmlns:a16="http://schemas.microsoft.com/office/drawing/2014/main" id="{4B8D317D-19F7-43BC-8DEF-89F0E3746A47}"/>
              </a:ext>
            </a:extLst>
          </p:cNvPr>
          <p:cNvGrpSpPr/>
          <p:nvPr/>
        </p:nvGrpSpPr>
        <p:grpSpPr>
          <a:xfrm>
            <a:off x="4536784" y="4197532"/>
            <a:ext cx="1688431" cy="478295"/>
            <a:chOff x="5148524" y="4214699"/>
            <a:chExt cx="1688431" cy="478295"/>
          </a:xfrm>
        </p:grpSpPr>
        <p:pic>
          <p:nvPicPr>
            <p:cNvPr id="8193" name="Graphic 8192">
              <a:extLst>
                <a:ext uri="{FF2B5EF4-FFF2-40B4-BE49-F238E27FC236}">
                  <a16:creationId xmlns:a16="http://schemas.microsoft.com/office/drawing/2014/main" id="{E7732D94-B171-4FBA-BB96-64C0BBC062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8524" y="4214699"/>
              <a:ext cx="478295" cy="478295"/>
            </a:xfrm>
            <a:prstGeom prst="rect">
              <a:avLst/>
            </a:prstGeom>
          </p:spPr>
        </p:pic>
        <p:sp>
          <p:nvSpPr>
            <p:cNvPr id="8195" name="Title 3">
              <a:extLst>
                <a:ext uri="{FF2B5EF4-FFF2-40B4-BE49-F238E27FC236}">
                  <a16:creationId xmlns:a16="http://schemas.microsoft.com/office/drawing/2014/main" id="{D9B5861F-1592-4D0D-8C61-CDD099ED19A6}"/>
                </a:ext>
              </a:extLst>
            </p:cNvPr>
            <p:cNvSpPr txBox="1">
              <a:spLocks/>
            </p:cNvSpPr>
            <p:nvPr/>
          </p:nvSpPr>
          <p:spPr>
            <a:xfrm>
              <a:off x="5678811" y="4244678"/>
              <a:ext cx="1158144" cy="33855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rPr>
                <a:t>Build container using GitHub Action</a:t>
              </a:r>
            </a:p>
          </p:txBody>
        </p:sp>
      </p:grpSp>
      <p:grpSp>
        <p:nvGrpSpPr>
          <p:cNvPr id="8200" name="Group 8199">
            <a:extLst>
              <a:ext uri="{FF2B5EF4-FFF2-40B4-BE49-F238E27FC236}">
                <a16:creationId xmlns:a16="http://schemas.microsoft.com/office/drawing/2014/main" id="{C17FBB8B-B4C2-4588-B961-F60B84BA05F4}"/>
              </a:ext>
            </a:extLst>
          </p:cNvPr>
          <p:cNvGrpSpPr/>
          <p:nvPr/>
        </p:nvGrpSpPr>
        <p:grpSpPr>
          <a:xfrm>
            <a:off x="4553192" y="4960887"/>
            <a:ext cx="1672552" cy="445477"/>
            <a:chOff x="5229358" y="5047036"/>
            <a:chExt cx="1672552" cy="445477"/>
          </a:xfrm>
        </p:grpSpPr>
        <p:pic>
          <p:nvPicPr>
            <p:cNvPr id="63" name="Graphic 62">
              <a:extLst>
                <a:ext uri="{FF2B5EF4-FFF2-40B4-BE49-F238E27FC236}">
                  <a16:creationId xmlns:a16="http://schemas.microsoft.com/office/drawing/2014/main" id="{E7D9B1B6-DC0D-4307-A4B6-5EA44A5611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9358" y="5047036"/>
              <a:ext cx="445477" cy="445477"/>
            </a:xfrm>
            <a:prstGeom prst="rect">
              <a:avLst/>
            </a:prstGeom>
          </p:spPr>
        </p:pic>
        <p:sp>
          <p:nvSpPr>
            <p:cNvPr id="8199" name="Title 3">
              <a:extLst>
                <a:ext uri="{FF2B5EF4-FFF2-40B4-BE49-F238E27FC236}">
                  <a16:creationId xmlns:a16="http://schemas.microsoft.com/office/drawing/2014/main" id="{449BC2D2-5083-4796-9B13-816C9E539BCF}"/>
                </a:ext>
              </a:extLst>
            </p:cNvPr>
            <p:cNvSpPr txBox="1">
              <a:spLocks/>
            </p:cNvSpPr>
            <p:nvPr/>
          </p:nvSpPr>
          <p:spPr>
            <a:xfrm>
              <a:off x="5743766" y="5194325"/>
              <a:ext cx="1158144" cy="1692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rPr>
                <a:t>GitHub repository</a:t>
              </a:r>
            </a:p>
          </p:txBody>
        </p:sp>
      </p:grpSp>
      <p:grpSp>
        <p:nvGrpSpPr>
          <p:cNvPr id="8204" name="Group 8203">
            <a:extLst>
              <a:ext uri="{FF2B5EF4-FFF2-40B4-BE49-F238E27FC236}">
                <a16:creationId xmlns:a16="http://schemas.microsoft.com/office/drawing/2014/main" id="{643D5C68-ED28-4ED8-AA08-AB0EBA71AC3D}"/>
              </a:ext>
            </a:extLst>
          </p:cNvPr>
          <p:cNvGrpSpPr/>
          <p:nvPr/>
        </p:nvGrpSpPr>
        <p:grpSpPr>
          <a:xfrm>
            <a:off x="4643177" y="5704475"/>
            <a:ext cx="1591757" cy="326682"/>
            <a:chOff x="5319343" y="5935750"/>
            <a:chExt cx="1591757" cy="326682"/>
          </a:xfrm>
        </p:grpSpPr>
        <p:pic>
          <p:nvPicPr>
            <p:cNvPr id="59" name="Graphic 58">
              <a:extLst>
                <a:ext uri="{FF2B5EF4-FFF2-40B4-BE49-F238E27FC236}">
                  <a16:creationId xmlns:a16="http://schemas.microsoft.com/office/drawing/2014/main" id="{590B3FF7-6484-4618-9411-6ACE0C06BD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9343" y="5935750"/>
              <a:ext cx="326682" cy="326682"/>
            </a:xfrm>
            <a:prstGeom prst="rect">
              <a:avLst/>
            </a:prstGeom>
          </p:spPr>
        </p:pic>
        <p:sp>
          <p:nvSpPr>
            <p:cNvPr id="8203" name="Title 3">
              <a:extLst>
                <a:ext uri="{FF2B5EF4-FFF2-40B4-BE49-F238E27FC236}">
                  <a16:creationId xmlns:a16="http://schemas.microsoft.com/office/drawing/2014/main" id="{9445195B-10C8-4817-ADEA-749D948A7A7B}"/>
                </a:ext>
              </a:extLst>
            </p:cNvPr>
            <p:cNvSpPr txBox="1">
              <a:spLocks/>
            </p:cNvSpPr>
            <p:nvPr/>
          </p:nvSpPr>
          <p:spPr>
            <a:xfrm>
              <a:off x="5752956" y="6005579"/>
              <a:ext cx="1158144" cy="1692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rPr>
                <a:t>Code check-in</a:t>
              </a:r>
            </a:p>
          </p:txBody>
        </p:sp>
      </p:grpSp>
      <p:cxnSp>
        <p:nvCxnSpPr>
          <p:cNvPr id="8205" name="Connector: Elbow 43" descr="Arrow pointing from Container app 1, revision 1 to log analytics">
            <a:extLst>
              <a:ext uri="{FF2B5EF4-FFF2-40B4-BE49-F238E27FC236}">
                <a16:creationId xmlns:a16="http://schemas.microsoft.com/office/drawing/2014/main" id="{C8E6342A-6B44-41B9-AEC5-6B617C469AE0}"/>
              </a:ext>
            </a:extLst>
          </p:cNvPr>
          <p:cNvCxnSpPr>
            <a:cxnSpLocks/>
          </p:cNvCxnSpPr>
          <p:nvPr/>
        </p:nvCxnSpPr>
        <p:spPr>
          <a:xfrm>
            <a:off x="4775930" y="4682260"/>
            <a:ext cx="0" cy="250938"/>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43" descr="Arrow pointing from Container app 1, revision 1 to log analytics">
            <a:extLst>
              <a:ext uri="{FF2B5EF4-FFF2-40B4-BE49-F238E27FC236}">
                <a16:creationId xmlns:a16="http://schemas.microsoft.com/office/drawing/2014/main" id="{A5711B9F-AFFD-40B5-A179-3891BCB3F67C}"/>
              </a:ext>
            </a:extLst>
          </p:cNvPr>
          <p:cNvCxnSpPr>
            <a:cxnSpLocks/>
          </p:cNvCxnSpPr>
          <p:nvPr/>
        </p:nvCxnSpPr>
        <p:spPr>
          <a:xfrm>
            <a:off x="4775930" y="5425778"/>
            <a:ext cx="0" cy="250938"/>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8219" name="Group 8218">
            <a:extLst>
              <a:ext uri="{FF2B5EF4-FFF2-40B4-BE49-F238E27FC236}">
                <a16:creationId xmlns:a16="http://schemas.microsoft.com/office/drawing/2014/main" id="{789AFAB8-2247-4AAA-BC85-AB36DE855C51}"/>
              </a:ext>
            </a:extLst>
          </p:cNvPr>
          <p:cNvGrpSpPr/>
          <p:nvPr/>
        </p:nvGrpSpPr>
        <p:grpSpPr>
          <a:xfrm>
            <a:off x="7921920" y="3830584"/>
            <a:ext cx="2683918" cy="850578"/>
            <a:chOff x="7553928" y="3850701"/>
            <a:chExt cx="2683918" cy="850578"/>
          </a:xfrm>
        </p:grpSpPr>
        <p:grpSp>
          <p:nvGrpSpPr>
            <p:cNvPr id="8197" name="Group 8196">
              <a:extLst>
                <a:ext uri="{FF2B5EF4-FFF2-40B4-BE49-F238E27FC236}">
                  <a16:creationId xmlns:a16="http://schemas.microsoft.com/office/drawing/2014/main" id="{10281933-B790-4618-BF76-C7A3E805F883}"/>
                </a:ext>
              </a:extLst>
            </p:cNvPr>
            <p:cNvGrpSpPr/>
            <p:nvPr/>
          </p:nvGrpSpPr>
          <p:grpSpPr>
            <a:xfrm>
              <a:off x="7553928" y="4212110"/>
              <a:ext cx="2150318" cy="489169"/>
              <a:chOff x="7623663" y="3480720"/>
              <a:chExt cx="2150318" cy="489169"/>
            </a:xfrm>
          </p:grpSpPr>
          <p:pic>
            <p:nvPicPr>
              <p:cNvPr id="61" name="Graphic 60">
                <a:extLst>
                  <a:ext uri="{FF2B5EF4-FFF2-40B4-BE49-F238E27FC236}">
                    <a16:creationId xmlns:a16="http://schemas.microsoft.com/office/drawing/2014/main" id="{48E20D17-270C-4610-9C58-784F1F107F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23663" y="3480720"/>
                <a:ext cx="489169" cy="489169"/>
              </a:xfrm>
              <a:prstGeom prst="rect">
                <a:avLst/>
              </a:prstGeom>
            </p:spPr>
          </p:pic>
          <p:sp>
            <p:nvSpPr>
              <p:cNvPr id="8196" name="Title 3">
                <a:extLst>
                  <a:ext uri="{FF2B5EF4-FFF2-40B4-BE49-F238E27FC236}">
                    <a16:creationId xmlns:a16="http://schemas.microsoft.com/office/drawing/2014/main" id="{3F39130A-8093-44E6-A7B3-35215E02BD82}"/>
                  </a:ext>
                </a:extLst>
              </p:cNvPr>
              <p:cNvSpPr txBox="1">
                <a:spLocks/>
              </p:cNvSpPr>
              <p:nvPr/>
            </p:nvSpPr>
            <p:spPr>
              <a:xfrm>
                <a:off x="8210386" y="3665600"/>
                <a:ext cx="1563595" cy="1692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lang="en-US" sz="1100" spc="-49">
                    <a:solidFill>
                      <a:srgbClr val="FFFFFF"/>
                    </a:solidFill>
                    <a:latin typeface="Segoe UI"/>
                  </a:rPr>
                  <a:t>Azure Container Registry</a:t>
                </a:r>
                <a:endPar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cxnSp>
          <p:nvCxnSpPr>
            <p:cNvPr id="8213" name="Connector: Elbow 8212" descr="Arrow pointing from Container app 2, revision 1 to log analytics">
              <a:extLst>
                <a:ext uri="{FF2B5EF4-FFF2-40B4-BE49-F238E27FC236}">
                  <a16:creationId xmlns:a16="http://schemas.microsoft.com/office/drawing/2014/main" id="{58B27F52-114A-4D8D-B1D2-41148A213048}"/>
                </a:ext>
              </a:extLst>
            </p:cNvPr>
            <p:cNvCxnSpPr>
              <a:cxnSpLocks/>
            </p:cNvCxnSpPr>
            <p:nvPr/>
          </p:nvCxnSpPr>
          <p:spPr>
            <a:xfrm rot="5400000">
              <a:off x="9602836" y="3859593"/>
              <a:ext cx="643901" cy="626118"/>
            </a:xfrm>
            <a:prstGeom prst="bentConnector3">
              <a:avLst>
                <a:gd name="adj1" fmla="val 9924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grpSp>
      <p:cxnSp>
        <p:nvCxnSpPr>
          <p:cNvPr id="100" name="Connector: Elbow 43" descr="Arrow pointing from Container app 1, revision 1 to log analytics">
            <a:extLst>
              <a:ext uri="{FF2B5EF4-FFF2-40B4-BE49-F238E27FC236}">
                <a16:creationId xmlns:a16="http://schemas.microsoft.com/office/drawing/2014/main" id="{3D1B86F9-6F5C-4167-B85D-B0E783ABDE78}"/>
              </a:ext>
            </a:extLst>
          </p:cNvPr>
          <p:cNvCxnSpPr>
            <a:cxnSpLocks/>
          </p:cNvCxnSpPr>
          <p:nvPr/>
        </p:nvCxnSpPr>
        <p:spPr>
          <a:xfrm flipH="1">
            <a:off x="6315306" y="4465045"/>
            <a:ext cx="1583456" cy="0"/>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8231" name="Title 3">
            <a:extLst>
              <a:ext uri="{FF2B5EF4-FFF2-40B4-BE49-F238E27FC236}">
                <a16:creationId xmlns:a16="http://schemas.microsoft.com/office/drawing/2014/main" id="{057351C1-08CA-4FBB-9305-055F44E7C70C}"/>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9" name="Rectangle 38">
            <a:extLst>
              <a:ext uri="{FF2B5EF4-FFF2-40B4-BE49-F238E27FC236}">
                <a16:creationId xmlns:a16="http://schemas.microsoft.com/office/drawing/2014/main" id="{8350E411-6E6D-4B09-AC4D-C7426CBA736B}"/>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49C9C086-EBBB-4878-9201-4716848C929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80F09266-7AF5-4CB0-8B6B-50D7CA61B2F0}"/>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Title 3">
            <a:extLst>
              <a:ext uri="{FF2B5EF4-FFF2-40B4-BE49-F238E27FC236}">
                <a16:creationId xmlns:a16="http://schemas.microsoft.com/office/drawing/2014/main" id="{1FFB8A28-ED5B-40F6-9C1E-8C26BDE6345D}"/>
              </a:ext>
            </a:extLst>
          </p:cNvPr>
          <p:cNvSpPr txBox="1">
            <a:spLocks/>
          </p:cNvSpPr>
          <p:nvPr/>
        </p:nvSpPr>
        <p:spPr>
          <a:xfrm>
            <a:off x="4733134" y="2408507"/>
            <a:ext cx="797764"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5" name="Title 3">
            <a:extLst>
              <a:ext uri="{FF2B5EF4-FFF2-40B4-BE49-F238E27FC236}">
                <a16:creationId xmlns:a16="http://schemas.microsoft.com/office/drawing/2014/main" id="{46C15D39-D133-4865-9D83-36F1CA07BFE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6" name="Group 45">
            <a:extLst>
              <a:ext uri="{FF2B5EF4-FFF2-40B4-BE49-F238E27FC236}">
                <a16:creationId xmlns:a16="http://schemas.microsoft.com/office/drawing/2014/main" id="{A0E45B55-674B-4E78-8E58-2C703584D933}"/>
              </a:ext>
            </a:extLst>
          </p:cNvPr>
          <p:cNvGrpSpPr/>
          <p:nvPr/>
        </p:nvGrpSpPr>
        <p:grpSpPr>
          <a:xfrm>
            <a:off x="4931738" y="2953419"/>
            <a:ext cx="1073970" cy="327195"/>
            <a:chOff x="5488755" y="2895015"/>
            <a:chExt cx="1457381" cy="444005"/>
          </a:xfrm>
        </p:grpSpPr>
        <p:sp>
          <p:nvSpPr>
            <p:cNvPr id="47" name="Rectangle: Rounded Corners 46">
              <a:extLst>
                <a:ext uri="{FF2B5EF4-FFF2-40B4-BE49-F238E27FC236}">
                  <a16:creationId xmlns:a16="http://schemas.microsoft.com/office/drawing/2014/main" id="{9481B549-2EFB-4333-9B73-266883CFC3C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1C8C83EB-1749-4F55-9CB5-2FC2CC7B214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DF1958B4-11A1-4AA0-9DEF-C4598E357348}"/>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0" name="Rectangle 49">
            <a:extLst>
              <a:ext uri="{FF2B5EF4-FFF2-40B4-BE49-F238E27FC236}">
                <a16:creationId xmlns:a16="http://schemas.microsoft.com/office/drawing/2014/main" id="{F7FDAC09-A56C-4347-B4E6-F0C5E27F0C0C}"/>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139F484D-43E6-4652-84ED-75BEEAF6BA4D}"/>
              </a:ext>
            </a:extLst>
          </p:cNvPr>
          <p:cNvGrpSpPr/>
          <p:nvPr/>
        </p:nvGrpSpPr>
        <p:grpSpPr>
          <a:xfrm>
            <a:off x="6439929" y="2953419"/>
            <a:ext cx="1073970" cy="327195"/>
            <a:chOff x="5488755" y="2895015"/>
            <a:chExt cx="1457381" cy="444005"/>
          </a:xfrm>
        </p:grpSpPr>
        <p:sp>
          <p:nvSpPr>
            <p:cNvPr id="52" name="Rectangle: Rounded Corners 51">
              <a:extLst>
                <a:ext uri="{FF2B5EF4-FFF2-40B4-BE49-F238E27FC236}">
                  <a16:creationId xmlns:a16="http://schemas.microsoft.com/office/drawing/2014/main" id="{0B3387AE-EB9D-42FB-A9A4-AE3C2771752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9725DA61-73BB-46BE-8F00-137C2AA48ACC}"/>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CB7E8019-BD5E-4F43-BDEF-C650BBF993FD}"/>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5" name="Rectangle 54">
            <a:extLst>
              <a:ext uri="{FF2B5EF4-FFF2-40B4-BE49-F238E27FC236}">
                <a16:creationId xmlns:a16="http://schemas.microsoft.com/office/drawing/2014/main" id="{3ACAE95A-A827-4428-A9B1-309B246F971C}"/>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D1755C2A-6147-4F7C-B826-28EBA99E1723}"/>
              </a:ext>
            </a:extLst>
          </p:cNvPr>
          <p:cNvGrpSpPr/>
          <p:nvPr/>
        </p:nvGrpSpPr>
        <p:grpSpPr>
          <a:xfrm>
            <a:off x="8456172" y="2953419"/>
            <a:ext cx="1073970" cy="327195"/>
            <a:chOff x="5488755" y="2895015"/>
            <a:chExt cx="1457381" cy="444005"/>
          </a:xfrm>
        </p:grpSpPr>
        <p:sp>
          <p:nvSpPr>
            <p:cNvPr id="57" name="Rectangle: Rounded Corners 56">
              <a:extLst>
                <a:ext uri="{FF2B5EF4-FFF2-40B4-BE49-F238E27FC236}">
                  <a16:creationId xmlns:a16="http://schemas.microsoft.com/office/drawing/2014/main" id="{87354746-E221-4032-9431-828F48504F4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0887373F-5017-4115-92D0-E8C71A25AFF2}"/>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220E63F0-CE3A-4355-AEAA-2F4E9E9D7F6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2" name="Rectangle 61">
            <a:extLst>
              <a:ext uri="{FF2B5EF4-FFF2-40B4-BE49-F238E27FC236}">
                <a16:creationId xmlns:a16="http://schemas.microsoft.com/office/drawing/2014/main" id="{117B2797-1423-418C-883F-658E0D066E58}"/>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4141EB87-1402-4420-BCCD-52670A256C23}"/>
              </a:ext>
            </a:extLst>
          </p:cNvPr>
          <p:cNvGrpSpPr/>
          <p:nvPr/>
        </p:nvGrpSpPr>
        <p:grpSpPr>
          <a:xfrm>
            <a:off x="9964363" y="2953419"/>
            <a:ext cx="1073970" cy="327195"/>
            <a:chOff x="5488755" y="2895015"/>
            <a:chExt cx="1457381" cy="444005"/>
          </a:xfrm>
        </p:grpSpPr>
        <p:sp>
          <p:nvSpPr>
            <p:cNvPr id="65" name="Rectangle: Rounded Corners 64">
              <a:extLst>
                <a:ext uri="{FF2B5EF4-FFF2-40B4-BE49-F238E27FC236}">
                  <a16:creationId xmlns:a16="http://schemas.microsoft.com/office/drawing/2014/main" id="{076BB81C-45D4-430B-B9B1-4BDF6A9C48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2298F80B-B0D6-4CB5-AE8E-D82E690ADC51}"/>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82C6520-B99C-4CE1-B601-237CA96A564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8" name="Title 3">
            <a:extLst>
              <a:ext uri="{FF2B5EF4-FFF2-40B4-BE49-F238E27FC236}">
                <a16:creationId xmlns:a16="http://schemas.microsoft.com/office/drawing/2014/main" id="{0D3C529E-475C-4CA0-A3F9-D7C8EB00B917}"/>
              </a:ext>
            </a:extLst>
          </p:cNvPr>
          <p:cNvSpPr txBox="1">
            <a:spLocks/>
          </p:cNvSpPr>
          <p:nvPr/>
        </p:nvSpPr>
        <p:spPr>
          <a:xfrm>
            <a:off x="6287915" y="2405911"/>
            <a:ext cx="66524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9" name="Title 3">
            <a:extLst>
              <a:ext uri="{FF2B5EF4-FFF2-40B4-BE49-F238E27FC236}">
                <a16:creationId xmlns:a16="http://schemas.microsoft.com/office/drawing/2014/main" id="{D98D3379-FDF4-4001-A8F8-DB221A64F5C2}"/>
              </a:ext>
            </a:extLst>
          </p:cNvPr>
          <p:cNvSpPr txBox="1">
            <a:spLocks/>
          </p:cNvSpPr>
          <p:nvPr/>
        </p:nvSpPr>
        <p:spPr>
          <a:xfrm>
            <a:off x="9813959" y="2411597"/>
            <a:ext cx="64867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3558069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70469FC-5C42-4215-8A2A-587EA9871FA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Secrets management</a:t>
            </a:r>
          </a:p>
        </p:txBody>
      </p:sp>
      <p:sp>
        <p:nvSpPr>
          <p:cNvPr id="7" name="Content Placeholder 3">
            <a:extLst>
              <a:ext uri="{FF2B5EF4-FFF2-40B4-BE49-F238E27FC236}">
                <a16:creationId xmlns:a16="http://schemas.microsoft.com/office/drawing/2014/main" id="{3E60EB92-8D58-47C0-813F-772CBFB76119}"/>
              </a:ext>
            </a:extLst>
          </p:cNvPr>
          <p:cNvSpPr txBox="1">
            <a:spLocks/>
          </p:cNvSpPr>
          <p:nvPr/>
        </p:nvSpPr>
        <p:spPr>
          <a:xfrm>
            <a:off x="596901" y="2573338"/>
            <a:ext cx="421639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Securely store sensitive configuration elements that are then available to containers through environment variables, scale rules, and </a:t>
            </a: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Dapr</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 name="Rectangle 2">
            <a:extLst>
              <a:ext uri="{FF2B5EF4-FFF2-40B4-BE49-F238E27FC236}">
                <a16:creationId xmlns:a16="http://schemas.microsoft.com/office/drawing/2014/main" id="{EC527E3D-5C11-480F-833C-FEC6F5F5C4BC}"/>
              </a:ext>
              <a:ext uri="{C183D7F6-B498-43B3-948B-1728B52AA6E4}">
                <adec:decorative xmlns:adec="http://schemas.microsoft.com/office/drawing/2017/decorative" val="1"/>
              </a:ext>
            </a:extLst>
          </p:cNvPr>
          <p:cNvSpPr/>
          <p:nvPr/>
        </p:nvSpPr>
        <p:spPr bwMode="auto">
          <a:xfrm>
            <a:off x="5326062" y="0"/>
            <a:ext cx="6865937" cy="6858000"/>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Rectangle 10" descr="Box highlighting code reading &quot;name:&quot; &quot;ConnectionString&quot;, &quot;secretref&quot;: &quot;queue-connection-string&quot;">
            <a:extLst>
              <a:ext uri="{FF2B5EF4-FFF2-40B4-BE49-F238E27FC236}">
                <a16:creationId xmlns:a16="http://schemas.microsoft.com/office/drawing/2014/main" id="{300EA9C0-0DF5-4F5C-8F69-C6BA31D5CD31}"/>
              </a:ext>
              <a:ext uri="{C183D7F6-B498-43B3-948B-1728B52AA6E4}">
                <adec:decorative xmlns:adec="http://schemas.microsoft.com/office/drawing/2017/decorative" val="0"/>
              </a:ext>
            </a:extLst>
          </p:cNvPr>
          <p:cNvSpPr/>
          <p:nvPr/>
        </p:nvSpPr>
        <p:spPr bwMode="auto">
          <a:xfrm>
            <a:off x="7637237" y="3751162"/>
            <a:ext cx="3962400" cy="638354"/>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FD41042-FEE6-4951-84EE-B3297C5DB89E}"/>
              </a:ext>
            </a:extLst>
          </p:cNvPr>
          <p:cNvSpPr txBox="1"/>
          <p:nvPr/>
        </p:nvSpPr>
        <p:spPr>
          <a:xfrm>
            <a:off x="5681917" y="1443841"/>
            <a:ext cx="596372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"containers"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"image"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myregistry</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/myQueueApp:v1"</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myQueueApp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"env"</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QueueName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ConnectionString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secretref</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"queue-connection-string"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2796093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Logging</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write logs to standard output or standard error streams surfaced via Log Analytics </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60FC2FA-C0AF-4C13-ABB9-5D03B0C2718D}"/>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7" name="Rectangle 26">
            <a:extLst>
              <a:ext uri="{FF2B5EF4-FFF2-40B4-BE49-F238E27FC236}">
                <a16:creationId xmlns:a16="http://schemas.microsoft.com/office/drawing/2014/main" id="{27EE09E2-4486-4C9E-A6E4-6D7468FE8DE9}"/>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9" name="Rectangle 28">
            <a:extLst>
              <a:ext uri="{FF2B5EF4-FFF2-40B4-BE49-F238E27FC236}">
                <a16:creationId xmlns:a16="http://schemas.microsoft.com/office/drawing/2014/main" id="{E51774EE-5A83-454C-90FF-C460F5AAAA05}"/>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0" name="Title 3">
            <a:extLst>
              <a:ext uri="{FF2B5EF4-FFF2-40B4-BE49-F238E27FC236}">
                <a16:creationId xmlns:a16="http://schemas.microsoft.com/office/drawing/2014/main" id="{FB9A4109-BB76-4381-87BB-FAC0BB8E3E0C}"/>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1" name="Rectangle 30">
            <a:extLst>
              <a:ext uri="{FF2B5EF4-FFF2-40B4-BE49-F238E27FC236}">
                <a16:creationId xmlns:a16="http://schemas.microsoft.com/office/drawing/2014/main" id="{5E70F0AD-F858-4D90-BCA9-D109DC0E7409}"/>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011DC0AF-7B01-4272-B3F4-74BF071E414D}"/>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8" name="Rectangle: Rounded Corners 37">
            <a:extLst>
              <a:ext uri="{FF2B5EF4-FFF2-40B4-BE49-F238E27FC236}">
                <a16:creationId xmlns:a16="http://schemas.microsoft.com/office/drawing/2014/main" id="{0100B519-3C79-467B-89BE-0FB625775C89}"/>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B68BD2C-D5F5-4DE3-88F4-3A637C1DCF08}"/>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305F0DE-8F59-4432-9FF2-7A5B22FADB65}"/>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5" name="Rectangle: Rounded Corners 34">
            <a:extLst>
              <a:ext uri="{FF2B5EF4-FFF2-40B4-BE49-F238E27FC236}">
                <a16:creationId xmlns:a16="http://schemas.microsoft.com/office/drawing/2014/main" id="{348192D0-9E58-496B-9560-9193254508B9}"/>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4FB0DFA5-EC0D-496C-B882-1BE03758AFE0}"/>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1FBED44F-112C-48F0-891C-722E5707F318}"/>
              </a:ext>
            </a:extLst>
          </p:cNvPr>
          <p:cNvSpPr/>
          <p:nvPr/>
        </p:nvSpPr>
        <p:spPr bwMode="auto">
          <a:xfrm>
            <a:off x="90767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9233B37-9278-43D4-95F4-C9F298B14134}"/>
              </a:ext>
            </a:extLst>
          </p:cNvPr>
          <p:cNvSpPr txBox="1">
            <a:spLocks/>
          </p:cNvSpPr>
          <p:nvPr/>
        </p:nvSpPr>
        <p:spPr>
          <a:xfrm>
            <a:off x="5465754" y="4463177"/>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5" name="Graphic 4" descr="Log analytics icon">
            <a:extLst>
              <a:ext uri="{FF2B5EF4-FFF2-40B4-BE49-F238E27FC236}">
                <a16:creationId xmlns:a16="http://schemas.microsoft.com/office/drawing/2014/main" id="{BFB0F0AD-F736-4280-8B1A-8DE9EA710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123" y="4588739"/>
            <a:ext cx="1031574" cy="1031574"/>
          </a:xfrm>
          <a:prstGeom prst="rect">
            <a:avLst/>
          </a:prstGeom>
        </p:spPr>
      </p:pic>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A9C2617-542B-4124-8A97-525E071F115E}"/>
              </a:ext>
            </a:extLst>
          </p:cNvPr>
          <p:cNvSpPr txBox="1">
            <a:spLocks/>
          </p:cNvSpPr>
          <p:nvPr/>
        </p:nvSpPr>
        <p:spPr>
          <a:xfrm>
            <a:off x="9036371" y="4423451"/>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B15A097F-B710-49C2-A0B9-110DEFC6FCD5}"/>
              </a:ext>
            </a:extLst>
          </p:cNvPr>
          <p:cNvSpPr txBox="1">
            <a:spLocks/>
          </p:cNvSpPr>
          <p:nvPr/>
        </p:nvSpPr>
        <p:spPr>
          <a:xfrm>
            <a:off x="6141884" y="5771860"/>
            <a:ext cx="3681723" cy="3224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Log Analytics</a:t>
            </a:r>
          </a:p>
        </p:txBody>
      </p:sp>
      <p:sp>
        <p:nvSpPr>
          <p:cNvPr id="3" name="Title 3">
            <a:extLst>
              <a:ext uri="{FF2B5EF4-FFF2-40B4-BE49-F238E27FC236}">
                <a16:creationId xmlns:a16="http://schemas.microsoft.com/office/drawing/2014/main" id="{026E7F69-B260-40A6-8B1E-4E292B55893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862949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E8382-01A1-47B4-A69D-25E9FE6032CC}"/>
              </a:ext>
            </a:extLst>
          </p:cNvPr>
          <p:cNvSpPr>
            <a:spLocks noGrp="1"/>
          </p:cNvSpPr>
          <p:nvPr>
            <p:ph type="title"/>
          </p:nvPr>
        </p:nvSpPr>
        <p:spPr>
          <a:xfrm>
            <a:off x="585788" y="2681103"/>
            <a:ext cx="6399212" cy="1495794"/>
          </a:xfrm>
        </p:spPr>
        <p:txBody>
          <a:bodyPr/>
          <a:lstStyle/>
          <a:p>
            <a:r>
              <a:rPr lang="en-US"/>
              <a:t>Scaling and using the Kubernetes Event Driven Autoscaling (KEDA)</a:t>
            </a:r>
          </a:p>
        </p:txBody>
      </p:sp>
    </p:spTree>
    <p:extLst>
      <p:ext uri="{BB962C8B-B14F-4D97-AF65-F5344CB8AC3E}">
        <p14:creationId xmlns:p14="http://schemas.microsoft.com/office/powerpoint/2010/main" val="269903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Application autoscaling </a:t>
            </a:r>
            <a:r>
              <a:rPr lang="en-US">
                <a:solidFill>
                  <a:schemeClr val="accent1"/>
                </a:solidFill>
              </a:rPr>
              <a:t>made simple</a:t>
            </a:r>
            <a:br>
              <a:rPr lang="en-US">
                <a:solidFill>
                  <a:schemeClr val="accent1"/>
                </a:solidFill>
              </a:rPr>
            </a:br>
            <a:r>
              <a:rPr lang="en-US" sz="2400"/>
              <a:t>Open-source, extensible, and vendor agnostic</a:t>
            </a:r>
          </a:p>
        </p:txBody>
      </p:sp>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Kubernetes-based </a:t>
            </a:r>
            <a:r>
              <a:rPr lang="en-US" sz="2000">
                <a:ln w="3175">
                  <a:noFill/>
                </a:ln>
                <a:solidFill>
                  <a:srgbClr val="50E6FF"/>
                </a:solidFill>
                <a:latin typeface="Segoe UI Semibold"/>
              </a:rPr>
              <a:t>E</a:t>
            </a: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vent Driven </a:t>
            </a:r>
            <a:r>
              <a:rPr kumimoji="0" lang="en-US" sz="2000" b="0" i="0" u="none" strike="noStrike" kern="1200" cap="none" spc="0" normalizeH="0" baseline="0" noProof="0" err="1">
                <a:ln w="3175">
                  <a:noFill/>
                </a:ln>
                <a:solidFill>
                  <a:srgbClr val="50E6FF"/>
                </a:solidFill>
                <a:effectLst/>
                <a:uLnTx/>
                <a:uFillTx/>
                <a:latin typeface="Segoe UI Semibold"/>
                <a:ea typeface="+mn-ea"/>
                <a:cs typeface="Segoe UI" panose="020B0502040204020203" pitchFamily="34" charset="0"/>
              </a:rPr>
              <a:t>Autoscaler</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Drive the scaling of any container based on a growing list of 35+ event sources, known as: scalers</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3"/>
              </a:rPr>
              <a:t>keda.sh</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4"/>
            </a:endParaRP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1685" y="5911470"/>
            <a:ext cx="2076353" cy="396440"/>
          </a:xfrm>
          <a:prstGeom prst="rect">
            <a:avLst/>
          </a:prstGeom>
        </p:spPr>
      </p:pic>
      <p:pic>
        <p:nvPicPr>
          <p:cNvPr id="6" name="Picture 5">
            <a:extLst>
              <a:ext uri="{FF2B5EF4-FFF2-40B4-BE49-F238E27FC236}">
                <a16:creationId xmlns:a16="http://schemas.microsoft.com/office/drawing/2014/main" id="{CDEDAE26-1D40-4A68-87AA-5460D03F78DB}"/>
              </a:ext>
            </a:extLst>
          </p:cNvPr>
          <p:cNvPicPr>
            <a:picLocks noChangeAspect="1"/>
          </p:cNvPicPr>
          <p:nvPr/>
        </p:nvPicPr>
        <p:blipFill>
          <a:blip r:embed="rId7"/>
          <a:stretch>
            <a:fillRect/>
          </a:stretch>
        </p:blipFill>
        <p:spPr>
          <a:xfrm>
            <a:off x="102946" y="1837608"/>
            <a:ext cx="4148930" cy="1616637"/>
          </a:xfrm>
          <a:prstGeom prst="rect">
            <a:avLst/>
          </a:prstGeom>
        </p:spPr>
      </p:pic>
      <p:sp>
        <p:nvSpPr>
          <p:cNvPr id="127" name="Rectangle 126">
            <a:extLst>
              <a:ext uri="{FF2B5EF4-FFF2-40B4-BE49-F238E27FC236}">
                <a16:creationId xmlns:a16="http://schemas.microsoft.com/office/drawing/2014/main" id="{F925B65F-4CD6-42DD-85CE-CDFB89F2B2A5}"/>
              </a:ext>
            </a:extLst>
          </p:cNvPr>
          <p:cNvSpPr/>
          <p:nvPr/>
        </p:nvSpPr>
        <p:spPr bwMode="auto">
          <a:xfrm>
            <a:off x="5585197" y="2053926"/>
            <a:ext cx="2611075" cy="12801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Intelligently scale your event-driven applications</a:t>
            </a:r>
          </a:p>
        </p:txBody>
      </p:sp>
      <p:sp>
        <p:nvSpPr>
          <p:cNvPr id="144" name="Rectangle 143">
            <a:extLst>
              <a:ext uri="{FF2B5EF4-FFF2-40B4-BE49-F238E27FC236}">
                <a16:creationId xmlns:a16="http://schemas.microsoft.com/office/drawing/2014/main" id="{F08DC293-016F-49DE-BF88-9A44E18AD057}"/>
              </a:ext>
            </a:extLst>
          </p:cNvPr>
          <p:cNvSpPr/>
          <p:nvPr/>
        </p:nvSpPr>
        <p:spPr bwMode="auto">
          <a:xfrm>
            <a:off x="8196272" y="2053926"/>
            <a:ext cx="2611074"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Out-of-the-box scalers for various vendors, databases, messaging systems, telemetry systems, CI/CD, and more</a:t>
            </a:r>
          </a:p>
        </p:txBody>
      </p:sp>
      <p:sp>
        <p:nvSpPr>
          <p:cNvPr id="19" name="Title 1">
            <a:extLst>
              <a:ext uri="{FF2B5EF4-FFF2-40B4-BE49-F238E27FC236}">
                <a16:creationId xmlns:a16="http://schemas.microsoft.com/office/drawing/2014/main" id="{6CBBD804-ADD4-4598-AE65-D40C7EB3DDEC}"/>
              </a:ext>
            </a:extLst>
          </p:cNvPr>
          <p:cNvSpPr txBox="1">
            <a:spLocks/>
          </p:cNvSpPr>
          <p:nvPr/>
        </p:nvSpPr>
        <p:spPr>
          <a:xfrm>
            <a:off x="6406854" y="2247755"/>
            <a:ext cx="1392128"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sp>
        <p:nvSpPr>
          <p:cNvPr id="168" name="Title 1">
            <a:extLst>
              <a:ext uri="{FF2B5EF4-FFF2-40B4-BE49-F238E27FC236}">
                <a16:creationId xmlns:a16="http://schemas.microsoft.com/office/drawing/2014/main" id="{B7E2C312-83C4-47C1-9519-55FE3E526DB5}"/>
              </a:ext>
            </a:extLst>
          </p:cNvPr>
          <p:cNvSpPr txBox="1">
            <a:spLocks/>
          </p:cNvSpPr>
          <p:nvPr/>
        </p:nvSpPr>
        <p:spPr>
          <a:xfrm>
            <a:off x="8914451" y="225082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Built-in scalers</a:t>
            </a:r>
          </a:p>
        </p:txBody>
      </p:sp>
      <p:sp>
        <p:nvSpPr>
          <p:cNvPr id="193" name="Rectangle 192">
            <a:extLst>
              <a:ext uri="{FF2B5EF4-FFF2-40B4-BE49-F238E27FC236}">
                <a16:creationId xmlns:a16="http://schemas.microsoft.com/office/drawing/2014/main" id="{9F1E4AED-C7C1-41C8-9671-27754B8CA413}"/>
              </a:ext>
            </a:extLst>
          </p:cNvPr>
          <p:cNvSpPr/>
          <p:nvPr/>
        </p:nvSpPr>
        <p:spPr bwMode="auto">
          <a:xfrm>
            <a:off x="5585197" y="3334086"/>
            <a:ext cx="2611075"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Support for triggers across variety of cloud providers &amp; products</a:t>
            </a:r>
          </a:p>
        </p:txBody>
      </p:sp>
      <p:sp>
        <p:nvSpPr>
          <p:cNvPr id="210" name="Rectangle 209">
            <a:extLst>
              <a:ext uri="{FF2B5EF4-FFF2-40B4-BE49-F238E27FC236}">
                <a16:creationId xmlns:a16="http://schemas.microsoft.com/office/drawing/2014/main" id="{C28BB5EA-F0FA-4376-A40E-50587E250523}"/>
              </a:ext>
            </a:extLst>
          </p:cNvPr>
          <p:cNvSpPr/>
          <p:nvPr/>
        </p:nvSpPr>
        <p:spPr bwMode="auto">
          <a:xfrm>
            <a:off x="8196272" y="3334086"/>
            <a:ext cx="2611074" cy="1280160"/>
          </a:xfrm>
          <a:prstGeom prst="rect">
            <a:avLst/>
          </a:prstGeom>
          <a:solidFill>
            <a:srgbClr val="1D4A79"/>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Bring rich scaling to every workload</a:t>
            </a:r>
          </a:p>
        </p:txBody>
      </p:sp>
      <p:sp>
        <p:nvSpPr>
          <p:cNvPr id="215" name="Title 1">
            <a:extLst>
              <a:ext uri="{FF2B5EF4-FFF2-40B4-BE49-F238E27FC236}">
                <a16:creationId xmlns:a16="http://schemas.microsoft.com/office/drawing/2014/main" id="{624020A7-9FBA-4B56-9663-6F38C2C2CE62}"/>
              </a:ext>
            </a:extLst>
          </p:cNvPr>
          <p:cNvSpPr txBox="1">
            <a:spLocks/>
          </p:cNvSpPr>
          <p:nvPr/>
        </p:nvSpPr>
        <p:spPr>
          <a:xfrm>
            <a:off x="6406854" y="3527915"/>
            <a:ext cx="1681206"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Vendor-agnostic</a:t>
            </a:r>
          </a:p>
        </p:txBody>
      </p:sp>
      <p:sp>
        <p:nvSpPr>
          <p:cNvPr id="216" name="Title 1">
            <a:extLst>
              <a:ext uri="{FF2B5EF4-FFF2-40B4-BE49-F238E27FC236}">
                <a16:creationId xmlns:a16="http://schemas.microsoft.com/office/drawing/2014/main" id="{76EF86A9-EEC8-4A84-996D-A6D07B326E75}"/>
              </a:ext>
            </a:extLst>
          </p:cNvPr>
          <p:cNvSpPr txBox="1">
            <a:spLocks/>
          </p:cNvSpPr>
          <p:nvPr/>
        </p:nvSpPr>
        <p:spPr>
          <a:xfrm>
            <a:off x="8914451" y="353098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Rich capabilities</a:t>
            </a:r>
          </a:p>
        </p:txBody>
      </p:sp>
      <p:grpSp>
        <p:nvGrpSpPr>
          <p:cNvPr id="23" name="Group 22">
            <a:extLst>
              <a:ext uri="{FF2B5EF4-FFF2-40B4-BE49-F238E27FC236}">
                <a16:creationId xmlns:a16="http://schemas.microsoft.com/office/drawing/2014/main" id="{6441FA83-0C53-48C9-835A-3D5AD37A8DB3}"/>
              </a:ext>
            </a:extLst>
          </p:cNvPr>
          <p:cNvGrpSpPr/>
          <p:nvPr/>
        </p:nvGrpSpPr>
        <p:grpSpPr>
          <a:xfrm>
            <a:off x="5621306" y="1764912"/>
            <a:ext cx="5112260" cy="205732"/>
            <a:chOff x="5244920" y="1764912"/>
            <a:chExt cx="5112260" cy="205732"/>
          </a:xfrm>
        </p:grpSpPr>
        <p:sp>
          <p:nvSpPr>
            <p:cNvPr id="20" name="Rectangle 19" descr="Diagram showing Channels, Microservices, and Azure Services">
              <a:extLst>
                <a:ext uri="{FF2B5EF4-FFF2-40B4-BE49-F238E27FC236}">
                  <a16:creationId xmlns:a16="http://schemas.microsoft.com/office/drawing/2014/main" id="{F9FCF87E-997E-4A9F-B72B-D2BF281C618E}"/>
                </a:ext>
                <a:ext uri="{C183D7F6-B498-43B3-948B-1728B52AA6E4}">
                  <adec:decorative xmlns:adec="http://schemas.microsoft.com/office/drawing/2017/decorative" val="0"/>
                </a:ext>
              </a:extLst>
            </p:cNvPr>
            <p:cNvSpPr/>
            <p:nvPr/>
          </p:nvSpPr>
          <p:spPr bwMode="auto">
            <a:xfrm>
              <a:off x="6935027" y="1764912"/>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Metrics Adapter | Controller | Scaler</a:t>
              </a:r>
            </a:p>
          </p:txBody>
        </p:sp>
        <p:cxnSp>
          <p:nvCxnSpPr>
            <p:cNvPr id="21" name="Straight Connector 20">
              <a:extLst>
                <a:ext uri="{FF2B5EF4-FFF2-40B4-BE49-F238E27FC236}">
                  <a16:creationId xmlns:a16="http://schemas.microsoft.com/office/drawing/2014/main" id="{88C71AAC-B167-48A7-9F27-1DFA907F44C4}"/>
                </a:ext>
                <a:ext uri="{C183D7F6-B498-43B3-948B-1728B52AA6E4}">
                  <adec:decorative xmlns:adec="http://schemas.microsoft.com/office/drawing/2017/decorative" val="1"/>
                </a:ext>
              </a:extLst>
            </p:cNvPr>
            <p:cNvCxnSpPr>
              <a:cxnSpLocks/>
            </p:cNvCxnSpPr>
            <p:nvPr/>
          </p:nvCxnSpPr>
          <p:spPr>
            <a:xfrm flipH="1">
              <a:off x="5244920" y="1867778"/>
              <a:ext cx="1280160" cy="0"/>
            </a:xfrm>
            <a:prstGeom prst="line">
              <a:avLst/>
            </a:prstGeom>
            <a:noFill/>
            <a:ln w="12700" cap="flat" cmpd="sng" algn="ctr">
              <a:solidFill>
                <a:srgbClr val="FFFFFF"/>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3366AF79-95BE-4385-816D-C96DB0A5DC2B}"/>
                </a:ext>
                <a:ext uri="{C183D7F6-B498-43B3-948B-1728B52AA6E4}">
                  <adec:decorative xmlns:adec="http://schemas.microsoft.com/office/drawing/2017/decorative" val="1"/>
                </a:ext>
              </a:extLst>
            </p:cNvPr>
            <p:cNvCxnSpPr>
              <a:cxnSpLocks/>
            </p:cNvCxnSpPr>
            <p:nvPr/>
          </p:nvCxnSpPr>
          <p:spPr>
            <a:xfrm flipH="1">
              <a:off x="9077020" y="1867778"/>
              <a:ext cx="1280160" cy="0"/>
            </a:xfrm>
            <a:prstGeom prst="line">
              <a:avLst/>
            </a:prstGeom>
            <a:noFill/>
            <a:ln w="12700" cap="flat" cmpd="sng" algn="ctr">
              <a:solidFill>
                <a:srgbClr val="FFFFFF"/>
              </a:solidFill>
              <a:prstDash val="solid"/>
              <a:headEnd type="none" w="lg" len="med"/>
              <a:tailEnd type="none" w="lg" len="med"/>
            </a:ln>
            <a:effectLst/>
          </p:spPr>
        </p:cxnSp>
      </p:grpSp>
      <p:pic>
        <p:nvPicPr>
          <p:cNvPr id="25" name="Picture 24">
            <a:extLst>
              <a:ext uri="{FF2B5EF4-FFF2-40B4-BE49-F238E27FC236}">
                <a16:creationId xmlns:a16="http://schemas.microsoft.com/office/drawing/2014/main" id="{67003DAC-7AED-403D-83A9-FF2222D05A32}"/>
              </a:ext>
            </a:extLst>
          </p:cNvPr>
          <p:cNvPicPr>
            <a:picLocks noChangeAspect="1"/>
          </p:cNvPicPr>
          <p:nvPr/>
        </p:nvPicPr>
        <p:blipFill>
          <a:blip r:embed="rId8"/>
          <a:stretch>
            <a:fillRect/>
          </a:stretch>
        </p:blipFill>
        <p:spPr>
          <a:xfrm>
            <a:off x="5898355" y="2174739"/>
            <a:ext cx="395290" cy="433391"/>
          </a:xfrm>
          <a:prstGeom prst="rect">
            <a:avLst/>
          </a:prstGeom>
        </p:spPr>
      </p:pic>
      <p:pic>
        <p:nvPicPr>
          <p:cNvPr id="27" name="Picture 26">
            <a:extLst>
              <a:ext uri="{FF2B5EF4-FFF2-40B4-BE49-F238E27FC236}">
                <a16:creationId xmlns:a16="http://schemas.microsoft.com/office/drawing/2014/main" id="{33D82F7C-20AE-4009-8F3C-27ADBC846354}"/>
              </a:ext>
            </a:extLst>
          </p:cNvPr>
          <p:cNvPicPr>
            <a:picLocks noChangeAspect="1"/>
          </p:cNvPicPr>
          <p:nvPr/>
        </p:nvPicPr>
        <p:blipFill>
          <a:blip r:embed="rId9"/>
          <a:stretch>
            <a:fillRect/>
          </a:stretch>
        </p:blipFill>
        <p:spPr>
          <a:xfrm>
            <a:off x="8375742" y="2174739"/>
            <a:ext cx="423866" cy="433391"/>
          </a:xfrm>
          <a:prstGeom prst="rect">
            <a:avLst/>
          </a:prstGeom>
        </p:spPr>
      </p:pic>
      <p:pic>
        <p:nvPicPr>
          <p:cNvPr id="29" name="Picture 28">
            <a:extLst>
              <a:ext uri="{FF2B5EF4-FFF2-40B4-BE49-F238E27FC236}">
                <a16:creationId xmlns:a16="http://schemas.microsoft.com/office/drawing/2014/main" id="{2CB90AB0-5958-40F6-B067-14E7A6302274}"/>
              </a:ext>
            </a:extLst>
          </p:cNvPr>
          <p:cNvPicPr>
            <a:picLocks noChangeAspect="1"/>
          </p:cNvPicPr>
          <p:nvPr/>
        </p:nvPicPr>
        <p:blipFill>
          <a:blip r:embed="rId10"/>
          <a:stretch>
            <a:fillRect/>
          </a:stretch>
        </p:blipFill>
        <p:spPr>
          <a:xfrm>
            <a:off x="8342404" y="3433733"/>
            <a:ext cx="490541" cy="504829"/>
          </a:xfrm>
          <a:prstGeom prst="rect">
            <a:avLst/>
          </a:prstGeom>
        </p:spPr>
      </p:pic>
      <p:pic>
        <p:nvPicPr>
          <p:cNvPr id="31" name="Picture 30">
            <a:extLst>
              <a:ext uri="{FF2B5EF4-FFF2-40B4-BE49-F238E27FC236}">
                <a16:creationId xmlns:a16="http://schemas.microsoft.com/office/drawing/2014/main" id="{B13F8906-DFE0-4AF1-AEBB-73EE2E7D96A1}"/>
              </a:ext>
            </a:extLst>
          </p:cNvPr>
          <p:cNvPicPr>
            <a:picLocks noChangeAspect="1"/>
          </p:cNvPicPr>
          <p:nvPr/>
        </p:nvPicPr>
        <p:blipFill>
          <a:blip r:embed="rId11"/>
          <a:stretch>
            <a:fillRect/>
          </a:stretch>
        </p:blipFill>
        <p:spPr>
          <a:xfrm>
            <a:off x="5869779" y="3446500"/>
            <a:ext cx="452441" cy="433391"/>
          </a:xfrm>
          <a:prstGeom prst="rect">
            <a:avLst/>
          </a:prstGeom>
        </p:spPr>
      </p:pic>
    </p:spTree>
    <p:extLst>
      <p:ext uri="{BB962C8B-B14F-4D97-AF65-F5344CB8AC3E}">
        <p14:creationId xmlns:p14="http://schemas.microsoft.com/office/powerpoint/2010/main" val="17617686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p:txBody>
          <a:bodyPr/>
          <a:lstStyle/>
          <a:p>
            <a:r>
              <a:rPr lang="en-US"/>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682659"/>
            <a:ext cx="5454891"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mj-lt"/>
                <a:ea typeface="+mj-lt"/>
                <a:cs typeface="Segoe UI Semibold"/>
              </a:rPr>
              <a:t>Azure Container Apps</a:t>
            </a:r>
            <a:endPar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Serverless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3484" y="3616246"/>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7"/>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Seamlessly port to Kubernetes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3498" y="2345837"/>
            <a:ext cx="2540818" cy="2540818"/>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4714936"/>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4" y="4920557"/>
            <a:ext cx="4990759"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Tree>
    <p:extLst>
      <p:ext uri="{BB962C8B-B14F-4D97-AF65-F5344CB8AC3E}">
        <p14:creationId xmlns:p14="http://schemas.microsoft.com/office/powerpoint/2010/main" val="6446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E8382-01A1-47B4-A69D-25E9FE6032CC}"/>
              </a:ext>
            </a:extLst>
          </p:cNvPr>
          <p:cNvSpPr>
            <a:spLocks noGrp="1"/>
          </p:cNvSpPr>
          <p:nvPr>
            <p:ph type="title"/>
          </p:nvPr>
        </p:nvSpPr>
        <p:spPr>
          <a:xfrm>
            <a:off x="585788" y="3035300"/>
            <a:ext cx="6399212" cy="498475"/>
          </a:xfrm>
        </p:spPr>
        <p:txBody>
          <a:bodyPr/>
          <a:lstStyle/>
          <a:p>
            <a:r>
              <a:rPr lang="en-US"/>
              <a:t>Using the Distributed Application Runtime (</a:t>
            </a:r>
            <a:r>
              <a:rPr lang="en-US" err="1"/>
              <a:t>Dapr</a:t>
            </a:r>
            <a:r>
              <a:rPr lang="en-US"/>
              <a:t>)</a:t>
            </a:r>
          </a:p>
        </p:txBody>
      </p:sp>
    </p:spTree>
    <p:extLst>
      <p:ext uri="{BB962C8B-B14F-4D97-AF65-F5344CB8AC3E}">
        <p14:creationId xmlns:p14="http://schemas.microsoft.com/office/powerpoint/2010/main" val="76169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3F5C9-326A-43F1-BD36-B639EBEFEFEC}"/>
              </a:ext>
              <a:ext uri="{C183D7F6-B498-43B3-948B-1728B52AA6E4}">
                <adec:decorative xmlns:adec="http://schemas.microsoft.com/office/drawing/2017/decorative" val="1"/>
              </a:ext>
            </a:extLst>
          </p:cNvPr>
          <p:cNvSpPr/>
          <p:nvPr/>
        </p:nvSpPr>
        <p:spPr bwMode="auto">
          <a:xfrm>
            <a:off x="4065588" y="3164478"/>
            <a:ext cx="7534888" cy="209260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Microservices using </a:t>
            </a:r>
            <a:r>
              <a:rPr lang="en-US">
                <a:solidFill>
                  <a:schemeClr val="accent1"/>
                </a:solidFill>
              </a:rPr>
              <a:t>any language or framework</a:t>
            </a:r>
            <a:br>
              <a:rPr lang="en-US">
                <a:solidFill>
                  <a:schemeClr val="accent1"/>
                </a:solidFill>
              </a:rPr>
            </a:br>
            <a:r>
              <a:rPr lang="en-US" sz="2400"/>
              <a:t>Any cloud or edge infrastructure</a:t>
            </a:r>
          </a:p>
        </p:txBody>
      </p:sp>
      <p:pic>
        <p:nvPicPr>
          <p:cNvPr id="8" name="Graphic 7" descr="Dapr logo">
            <a:extLst>
              <a:ext uri="{FF2B5EF4-FFF2-40B4-BE49-F238E27FC236}">
                <a16:creationId xmlns:a16="http://schemas.microsoft.com/office/drawing/2014/main" id="{D304C168-BCED-4BD3-8DE1-8BBBC35E0A3F}"/>
              </a:ext>
              <a:ext uri="{C183D7F6-B498-43B3-948B-1728B52AA6E4}">
                <adec:decorative xmlns:adec="http://schemas.microsoft.com/office/drawing/2017/decorative" val="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333" t="18330" r="9333" b="18330"/>
          <a:stretch/>
        </p:blipFill>
        <p:spPr>
          <a:xfrm>
            <a:off x="515324" y="1931018"/>
            <a:ext cx="1891351" cy="1472940"/>
          </a:xfrm>
          <a:prstGeom prst="rect">
            <a:avLst/>
          </a:prstGeom>
        </p:spPr>
      </p:pic>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Distributed Application </a:t>
            </a:r>
            <a:b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Runtime</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Portable, event-driven, runtime for building distributed applications across cloud and edge</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6"/>
              </a:rPr>
              <a:t>dapr.io</a:t>
            </a: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1685" y="5911470"/>
            <a:ext cx="2076353" cy="396440"/>
          </a:xfrm>
          <a:prstGeom prst="rect">
            <a:avLst/>
          </a:prstGeom>
        </p:spPr>
      </p:pic>
      <p:sp>
        <p:nvSpPr>
          <p:cNvPr id="346" name="Rectangle 345" descr="Diagram showing Channels, Microservices, and Azure Services">
            <a:extLst>
              <a:ext uri="{FF2B5EF4-FFF2-40B4-BE49-F238E27FC236}">
                <a16:creationId xmlns:a16="http://schemas.microsoft.com/office/drawing/2014/main" id="{5B34EAA4-3532-41C9-B29D-04E168DDF33C}"/>
              </a:ext>
              <a:ext uri="{C183D7F6-B498-43B3-948B-1728B52AA6E4}">
                <adec:decorative xmlns:adec="http://schemas.microsoft.com/office/drawing/2017/decorative" val="0"/>
              </a:ext>
            </a:extLst>
          </p:cNvPr>
          <p:cNvSpPr/>
          <p:nvPr/>
        </p:nvSpPr>
        <p:spPr bwMode="auto">
          <a:xfrm>
            <a:off x="4259412" y="1982028"/>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 code</a:t>
            </a:r>
          </a:p>
        </p:txBody>
      </p:sp>
      <p:sp>
        <p:nvSpPr>
          <p:cNvPr id="378" name="Rectangle 377" descr="Diagram showing Channels, Microservices, and Azure Services">
            <a:extLst>
              <a:ext uri="{FF2B5EF4-FFF2-40B4-BE49-F238E27FC236}">
                <a16:creationId xmlns:a16="http://schemas.microsoft.com/office/drawing/2014/main" id="{A6FA5888-2B13-4EBF-A197-A82F351EE9A6}"/>
              </a:ext>
              <a:ext uri="{C183D7F6-B498-43B3-948B-1728B52AA6E4}">
                <adec:decorative xmlns:adec="http://schemas.microsoft.com/office/drawing/2017/decorative" val="0"/>
              </a:ext>
            </a:extLst>
          </p:cNvPr>
          <p:cNvSpPr/>
          <p:nvPr/>
        </p:nvSpPr>
        <p:spPr bwMode="auto">
          <a:xfrm>
            <a:off x="6935027" y="2324119"/>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services written in any code or framework</a:t>
            </a:r>
          </a:p>
        </p:txBody>
      </p:sp>
      <p:pic>
        <p:nvPicPr>
          <p:cNvPr id="383" name="Picture 2" descr="Go logo">
            <a:extLst>
              <a:ext uri="{FF2B5EF4-FFF2-40B4-BE49-F238E27FC236}">
                <a16:creationId xmlns:a16="http://schemas.microsoft.com/office/drawing/2014/main" id="{CCEC4F50-5C82-48E4-BE53-192F34A09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2522" y="2598438"/>
            <a:ext cx="478592" cy="422719"/>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383" descr="Node logo">
            <a:extLst>
              <a:ext uri="{FF2B5EF4-FFF2-40B4-BE49-F238E27FC236}">
                <a16:creationId xmlns:a16="http://schemas.microsoft.com/office/drawing/2014/main" id="{8FFF9D2C-4EE5-4480-AF0C-A5FDB4EFDBD8}"/>
              </a:ext>
            </a:extLst>
          </p:cNvPr>
          <p:cNvPicPr>
            <a:picLocks noChangeAspect="1"/>
          </p:cNvPicPr>
          <p:nvPr/>
        </p:nvPicPr>
        <p:blipFill>
          <a:blip r:embed="rId10"/>
          <a:stretch>
            <a:fillRect/>
          </a:stretch>
        </p:blipFill>
        <p:spPr>
          <a:xfrm>
            <a:off x="6295393" y="2721731"/>
            <a:ext cx="655378" cy="176133"/>
          </a:xfrm>
          <a:prstGeom prst="rect">
            <a:avLst/>
          </a:prstGeom>
        </p:spPr>
      </p:pic>
      <p:pic>
        <p:nvPicPr>
          <p:cNvPr id="385" name="Graphic 384" descr="python icon">
            <a:extLst>
              <a:ext uri="{FF2B5EF4-FFF2-40B4-BE49-F238E27FC236}">
                <a16:creationId xmlns:a16="http://schemas.microsoft.com/office/drawing/2014/main" id="{96235438-B7D3-4093-8935-6C82A2E4D8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5050" y="2716154"/>
            <a:ext cx="634080" cy="187286"/>
          </a:xfrm>
          <a:prstGeom prst="rect">
            <a:avLst/>
          </a:prstGeom>
        </p:spPr>
      </p:pic>
      <p:pic>
        <p:nvPicPr>
          <p:cNvPr id="386" name="Picture 4" descr=".NET icon">
            <a:extLst>
              <a:ext uri="{FF2B5EF4-FFF2-40B4-BE49-F238E27FC236}">
                <a16:creationId xmlns:a16="http://schemas.microsoft.com/office/drawing/2014/main" id="{CA3A1D01-9143-4566-A99A-DCC85CAD76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3409" y="2686504"/>
            <a:ext cx="246586" cy="246586"/>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386" descr="Java logo">
            <a:extLst>
              <a:ext uri="{FF2B5EF4-FFF2-40B4-BE49-F238E27FC236}">
                <a16:creationId xmlns:a16="http://schemas.microsoft.com/office/drawing/2014/main" id="{EFD336AE-1CA3-4621-97F8-AC39503E82F2}"/>
              </a:ext>
            </a:extLst>
          </p:cNvPr>
          <p:cNvPicPr>
            <a:picLocks noChangeAspect="1"/>
          </p:cNvPicPr>
          <p:nvPr/>
        </p:nvPicPr>
        <p:blipFill>
          <a:blip r:embed="rId14"/>
          <a:stretch>
            <a:fillRect/>
          </a:stretch>
        </p:blipFill>
        <p:spPr>
          <a:xfrm>
            <a:off x="8654274" y="2677698"/>
            <a:ext cx="422718" cy="264199"/>
          </a:xfrm>
          <a:prstGeom prst="rect">
            <a:avLst/>
          </a:prstGeom>
        </p:spPr>
      </p:pic>
      <p:pic>
        <p:nvPicPr>
          <p:cNvPr id="388" name="Graphic 387" descr="C++ icon">
            <a:extLst>
              <a:ext uri="{FF2B5EF4-FFF2-40B4-BE49-F238E27FC236}">
                <a16:creationId xmlns:a16="http://schemas.microsoft.com/office/drawing/2014/main" id="{268E4167-0572-4E12-BCDA-D83AE6DE7D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1271" y="2686504"/>
            <a:ext cx="219166" cy="246586"/>
          </a:xfrm>
          <a:prstGeom prst="rect">
            <a:avLst/>
          </a:prstGeom>
        </p:spPr>
      </p:pic>
      <p:pic>
        <p:nvPicPr>
          <p:cNvPr id="389" name="Picture 8" descr="php icon">
            <a:extLst>
              <a:ext uri="{FF2B5EF4-FFF2-40B4-BE49-F238E27FC236}">
                <a16:creationId xmlns:a16="http://schemas.microsoft.com/office/drawing/2014/main" id="{2EF28493-5588-41BA-A60D-D76E7AA6F6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44717" y="2686504"/>
            <a:ext cx="324141" cy="246586"/>
          </a:xfrm>
          <a:prstGeom prst="rect">
            <a:avLst/>
          </a:prstGeom>
          <a:noFill/>
          <a:extLst>
            <a:ext uri="{909E8E84-426E-40DD-AFC4-6F175D3DCCD1}">
              <a14:hiddenFill xmlns:a14="http://schemas.microsoft.com/office/drawing/2010/main">
                <a:solidFill>
                  <a:srgbClr val="FFFFFF"/>
                </a:solidFill>
              </a14:hiddenFill>
            </a:ext>
          </a:extLst>
        </p:spPr>
      </p:pic>
      <p:sp>
        <p:nvSpPr>
          <p:cNvPr id="379" name="Rectangle 378" descr="Diagram showing Channels, Microservices, and Azure Services">
            <a:extLst>
              <a:ext uri="{FF2B5EF4-FFF2-40B4-BE49-F238E27FC236}">
                <a16:creationId xmlns:a16="http://schemas.microsoft.com/office/drawing/2014/main" id="{AE530534-7296-46FB-A2D1-94A75E54DAF4}"/>
              </a:ext>
              <a:ext uri="{C183D7F6-B498-43B3-948B-1728B52AA6E4}">
                <adec:decorative xmlns:adec="http://schemas.microsoft.com/office/drawing/2017/decorative" val="0"/>
              </a:ext>
            </a:extLst>
          </p:cNvPr>
          <p:cNvSpPr/>
          <p:nvPr/>
        </p:nvSpPr>
        <p:spPr bwMode="auto">
          <a:xfrm>
            <a:off x="5956181"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API</a:t>
            </a:r>
          </a:p>
        </p:txBody>
      </p:sp>
      <p:sp>
        <p:nvSpPr>
          <p:cNvPr id="380" name="Rectangle 379" descr="Diagram showing Channels, Microservices, and Azure Services">
            <a:extLst>
              <a:ext uri="{FF2B5EF4-FFF2-40B4-BE49-F238E27FC236}">
                <a16:creationId xmlns:a16="http://schemas.microsoft.com/office/drawing/2014/main" id="{CECF5D60-697C-49D0-BDA2-95A815B31F84}"/>
              </a:ext>
              <a:ext uri="{C183D7F6-B498-43B3-948B-1728B52AA6E4}">
                <adec:decorative xmlns:adec="http://schemas.microsoft.com/office/drawing/2017/decorative" val="0"/>
              </a:ext>
            </a:extLst>
          </p:cNvPr>
          <p:cNvSpPr/>
          <p:nvPr/>
        </p:nvSpPr>
        <p:spPr bwMode="auto">
          <a:xfrm>
            <a:off x="8641650"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gRPCz API</a:t>
            </a:r>
          </a:p>
        </p:txBody>
      </p:sp>
      <p:sp>
        <p:nvSpPr>
          <p:cNvPr id="361" name="Rectangle 360">
            <a:extLst>
              <a:ext uri="{FF2B5EF4-FFF2-40B4-BE49-F238E27FC236}">
                <a16:creationId xmlns:a16="http://schemas.microsoft.com/office/drawing/2014/main" id="{7EBDAA24-7656-4C71-867C-59C2635EFC8D}"/>
              </a:ext>
            </a:extLst>
          </p:cNvPr>
          <p:cNvSpPr/>
          <p:nvPr/>
        </p:nvSpPr>
        <p:spPr bwMode="auto">
          <a:xfrm>
            <a:off x="4250812" y="3813615"/>
            <a:ext cx="914400" cy="1280160"/>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Service-to-service invocation</a:t>
            </a:r>
          </a:p>
        </p:txBody>
      </p:sp>
      <p:grpSp>
        <p:nvGrpSpPr>
          <p:cNvPr id="362" name="Group 361" descr="Service-to-service invocation icon&#10;">
            <a:extLst>
              <a:ext uri="{FF2B5EF4-FFF2-40B4-BE49-F238E27FC236}">
                <a16:creationId xmlns:a16="http://schemas.microsoft.com/office/drawing/2014/main" id="{6D5DAE3E-C23E-4293-9772-A606D65D5473}"/>
              </a:ext>
            </a:extLst>
          </p:cNvPr>
          <p:cNvGrpSpPr/>
          <p:nvPr/>
        </p:nvGrpSpPr>
        <p:grpSpPr>
          <a:xfrm>
            <a:off x="4498617" y="4007821"/>
            <a:ext cx="418791" cy="314215"/>
            <a:chOff x="3018614" y="4968330"/>
            <a:chExt cx="418791" cy="314215"/>
          </a:xfrm>
        </p:grpSpPr>
        <p:sp>
          <p:nvSpPr>
            <p:cNvPr id="436" name="Rectangle 932">
              <a:extLst>
                <a:ext uri="{FF2B5EF4-FFF2-40B4-BE49-F238E27FC236}">
                  <a16:creationId xmlns:a16="http://schemas.microsoft.com/office/drawing/2014/main" id="{57D57051-6BC9-4150-B80C-2BD2FB07AF9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7" name="Freeform 933">
              <a:extLst>
                <a:ext uri="{FF2B5EF4-FFF2-40B4-BE49-F238E27FC236}">
                  <a16:creationId xmlns:a16="http://schemas.microsoft.com/office/drawing/2014/main" id="{79719FCD-09A8-4E1A-B56A-2AB957CCB2D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8" name="Freeform 934">
              <a:extLst>
                <a:ext uri="{FF2B5EF4-FFF2-40B4-BE49-F238E27FC236}">
                  <a16:creationId xmlns:a16="http://schemas.microsoft.com/office/drawing/2014/main" id="{350B3D63-6F8E-4DA7-A793-C68EA29132FA}"/>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9" name="Rectangle 936">
              <a:extLst>
                <a:ext uri="{FF2B5EF4-FFF2-40B4-BE49-F238E27FC236}">
                  <a16:creationId xmlns:a16="http://schemas.microsoft.com/office/drawing/2014/main" id="{868D6999-BCB3-4556-B810-DDB8D6830277}"/>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0" name="Rectangle 937">
              <a:extLst>
                <a:ext uri="{FF2B5EF4-FFF2-40B4-BE49-F238E27FC236}">
                  <a16:creationId xmlns:a16="http://schemas.microsoft.com/office/drawing/2014/main" id="{7F397C58-3A3B-4924-8D04-565D319A7563}"/>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1" name="Oval 938">
              <a:extLst>
                <a:ext uri="{FF2B5EF4-FFF2-40B4-BE49-F238E27FC236}">
                  <a16:creationId xmlns:a16="http://schemas.microsoft.com/office/drawing/2014/main" id="{57BA7135-5B1A-45FC-B848-17DAA9EE2E1E}"/>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2" name="Rectangle 939">
              <a:extLst>
                <a:ext uri="{FF2B5EF4-FFF2-40B4-BE49-F238E27FC236}">
                  <a16:creationId xmlns:a16="http://schemas.microsoft.com/office/drawing/2014/main" id="{02D93F90-3E45-47B7-9536-B18E223C2DD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3" name="Oval 940">
              <a:extLst>
                <a:ext uri="{FF2B5EF4-FFF2-40B4-BE49-F238E27FC236}">
                  <a16:creationId xmlns:a16="http://schemas.microsoft.com/office/drawing/2014/main" id="{79B798C6-9DE4-4EDC-9F3F-5A9B6AB78FC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4" name="Oval 941">
              <a:extLst>
                <a:ext uri="{FF2B5EF4-FFF2-40B4-BE49-F238E27FC236}">
                  <a16:creationId xmlns:a16="http://schemas.microsoft.com/office/drawing/2014/main" id="{0D4A2748-3547-4CCC-9367-0522B4D14FE4}"/>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5" name="Oval 942">
              <a:extLst>
                <a:ext uri="{FF2B5EF4-FFF2-40B4-BE49-F238E27FC236}">
                  <a16:creationId xmlns:a16="http://schemas.microsoft.com/office/drawing/2014/main" id="{FECCF4EE-340D-4F70-A3FC-B436735BEC2B}"/>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6" name="Rectangle 943">
              <a:extLst>
                <a:ext uri="{FF2B5EF4-FFF2-40B4-BE49-F238E27FC236}">
                  <a16:creationId xmlns:a16="http://schemas.microsoft.com/office/drawing/2014/main" id="{47070B6D-DC5B-44FF-B48A-D3FF42D46F7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7" name="Rectangle 944" descr="component solutions">
              <a:extLst>
                <a:ext uri="{FF2B5EF4-FFF2-40B4-BE49-F238E27FC236}">
                  <a16:creationId xmlns:a16="http://schemas.microsoft.com/office/drawing/2014/main" id="{E8BCDB24-1AE1-422A-B6C2-98ACA3690D41}"/>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8" name="Freeform 945">
              <a:extLst>
                <a:ext uri="{FF2B5EF4-FFF2-40B4-BE49-F238E27FC236}">
                  <a16:creationId xmlns:a16="http://schemas.microsoft.com/office/drawing/2014/main" id="{E40041B0-B056-42A6-9317-0A0DD6BD49B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9" name="Freeform 946">
              <a:extLst>
                <a:ext uri="{FF2B5EF4-FFF2-40B4-BE49-F238E27FC236}">
                  <a16:creationId xmlns:a16="http://schemas.microsoft.com/office/drawing/2014/main" id="{AC158A90-8591-4305-AD56-15634E21E4D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50" name="Freeform 947">
              <a:extLst>
                <a:ext uri="{FF2B5EF4-FFF2-40B4-BE49-F238E27FC236}">
                  <a16:creationId xmlns:a16="http://schemas.microsoft.com/office/drawing/2014/main" id="{01187442-221A-46AA-9FFD-E856C113D096}"/>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55" name="Rectangle 354">
            <a:extLst>
              <a:ext uri="{FF2B5EF4-FFF2-40B4-BE49-F238E27FC236}">
                <a16:creationId xmlns:a16="http://schemas.microsoft.com/office/drawing/2014/main" id="{2194EB89-C90B-4C44-95A5-AD2E29BBCDF5}"/>
              </a:ext>
            </a:extLst>
          </p:cNvPr>
          <p:cNvSpPr/>
          <p:nvPr/>
        </p:nvSpPr>
        <p:spPr bwMode="auto">
          <a:xfrm>
            <a:off x="5148364" y="3813615"/>
            <a:ext cx="914400" cy="1280160"/>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State management</a:t>
            </a:r>
          </a:p>
        </p:txBody>
      </p:sp>
      <p:grpSp>
        <p:nvGrpSpPr>
          <p:cNvPr id="363" name="Group 362" descr="State management icon">
            <a:extLst>
              <a:ext uri="{FF2B5EF4-FFF2-40B4-BE49-F238E27FC236}">
                <a16:creationId xmlns:a16="http://schemas.microsoft.com/office/drawing/2014/main" id="{9B42536B-56DB-4EE5-B6A1-316B5332D8C2}"/>
              </a:ext>
            </a:extLst>
          </p:cNvPr>
          <p:cNvGrpSpPr/>
          <p:nvPr/>
        </p:nvGrpSpPr>
        <p:grpSpPr>
          <a:xfrm>
            <a:off x="5492201" y="4010084"/>
            <a:ext cx="233132" cy="309689"/>
            <a:chOff x="4385537" y="4970593"/>
            <a:chExt cx="233132" cy="309689"/>
          </a:xfrm>
        </p:grpSpPr>
        <p:sp>
          <p:nvSpPr>
            <p:cNvPr id="433" name="Freeform: Shape 234">
              <a:extLst>
                <a:ext uri="{FF2B5EF4-FFF2-40B4-BE49-F238E27FC236}">
                  <a16:creationId xmlns:a16="http://schemas.microsoft.com/office/drawing/2014/main" id="{4AA0DD6B-0D80-4A3B-A89B-69E0335B657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4" name="Freeform: Shape 235">
              <a:extLst>
                <a:ext uri="{FF2B5EF4-FFF2-40B4-BE49-F238E27FC236}">
                  <a16:creationId xmlns:a16="http://schemas.microsoft.com/office/drawing/2014/main" id="{1E1BEBA2-2783-4914-8B7D-193DD190446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5" name="Freeform: Shape 236">
              <a:extLst>
                <a:ext uri="{FF2B5EF4-FFF2-40B4-BE49-F238E27FC236}">
                  <a16:creationId xmlns:a16="http://schemas.microsoft.com/office/drawing/2014/main" id="{BDBB87B7-15CD-4676-9F08-9870E9B0B99B}"/>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6" name="Rectangle 355">
            <a:extLst>
              <a:ext uri="{FF2B5EF4-FFF2-40B4-BE49-F238E27FC236}">
                <a16:creationId xmlns:a16="http://schemas.microsoft.com/office/drawing/2014/main" id="{746A4DFC-CAA0-47ED-B82E-7162102078D8}"/>
              </a:ext>
            </a:extLst>
          </p:cNvPr>
          <p:cNvSpPr/>
          <p:nvPr/>
        </p:nvSpPr>
        <p:spPr bwMode="auto">
          <a:xfrm>
            <a:off x="6045916" y="3813615"/>
            <a:ext cx="914400" cy="1280160"/>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Publish</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subscribe</a:t>
            </a:r>
          </a:p>
        </p:txBody>
      </p:sp>
      <p:grpSp>
        <p:nvGrpSpPr>
          <p:cNvPr id="364" name="Group 363" descr="Publish and subscribe icon">
            <a:extLst>
              <a:ext uri="{FF2B5EF4-FFF2-40B4-BE49-F238E27FC236}">
                <a16:creationId xmlns:a16="http://schemas.microsoft.com/office/drawing/2014/main" id="{EF3D8809-8871-4CFB-8F65-A88739937DC6}"/>
              </a:ext>
            </a:extLst>
          </p:cNvPr>
          <p:cNvGrpSpPr/>
          <p:nvPr/>
        </p:nvGrpSpPr>
        <p:grpSpPr>
          <a:xfrm>
            <a:off x="6253677" y="4055105"/>
            <a:ext cx="494558" cy="219646"/>
            <a:chOff x="5522126" y="5015614"/>
            <a:chExt cx="494558" cy="219646"/>
          </a:xfrm>
        </p:grpSpPr>
        <p:sp>
          <p:nvSpPr>
            <p:cNvPr id="426" name="AutoShape 131">
              <a:extLst>
                <a:ext uri="{FF2B5EF4-FFF2-40B4-BE49-F238E27FC236}">
                  <a16:creationId xmlns:a16="http://schemas.microsoft.com/office/drawing/2014/main" id="{2A48200B-7AFA-4B92-9B4D-9817EE5DC631}"/>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7" name="Rectangle 133">
              <a:extLst>
                <a:ext uri="{FF2B5EF4-FFF2-40B4-BE49-F238E27FC236}">
                  <a16:creationId xmlns:a16="http://schemas.microsoft.com/office/drawing/2014/main" id="{F04FE0E8-E44A-4314-8F48-BF1F5FB1D8D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8" name="Rectangle 134">
              <a:extLst>
                <a:ext uri="{FF2B5EF4-FFF2-40B4-BE49-F238E27FC236}">
                  <a16:creationId xmlns:a16="http://schemas.microsoft.com/office/drawing/2014/main" id="{CB16C7DB-B890-492A-8443-C072F1D7FB3F}"/>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9" name="Rectangle 135">
              <a:extLst>
                <a:ext uri="{FF2B5EF4-FFF2-40B4-BE49-F238E27FC236}">
                  <a16:creationId xmlns:a16="http://schemas.microsoft.com/office/drawing/2014/main" id="{72FF42B4-D9C3-4710-A8AD-6023F434A46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0" name="Rectangle 136">
              <a:extLst>
                <a:ext uri="{FF2B5EF4-FFF2-40B4-BE49-F238E27FC236}">
                  <a16:creationId xmlns:a16="http://schemas.microsoft.com/office/drawing/2014/main" id="{F5A345A8-8AA3-4A0B-9C7B-38F00A299B1E}"/>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1" name="Rectangle 137">
              <a:extLst>
                <a:ext uri="{FF2B5EF4-FFF2-40B4-BE49-F238E27FC236}">
                  <a16:creationId xmlns:a16="http://schemas.microsoft.com/office/drawing/2014/main" id="{3D8C77D0-863E-475C-B9F3-4D3F704DA618}"/>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2" name="Freeform 138">
              <a:extLst>
                <a:ext uri="{FF2B5EF4-FFF2-40B4-BE49-F238E27FC236}">
                  <a16:creationId xmlns:a16="http://schemas.microsoft.com/office/drawing/2014/main" id="{FF9BEB93-D29F-4128-A718-B6BBCD4AB6DE}"/>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7" name="Rectangle 356">
            <a:extLst>
              <a:ext uri="{FF2B5EF4-FFF2-40B4-BE49-F238E27FC236}">
                <a16:creationId xmlns:a16="http://schemas.microsoft.com/office/drawing/2014/main" id="{313F45CC-5988-4314-A90A-EE3CE5082F6A}"/>
              </a:ext>
            </a:extLst>
          </p:cNvPr>
          <p:cNvSpPr/>
          <p:nvPr/>
        </p:nvSpPr>
        <p:spPr bwMode="auto">
          <a:xfrm>
            <a:off x="6943468" y="3813615"/>
            <a:ext cx="914400" cy="1280160"/>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Resource</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bindings</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 triggers</a:t>
            </a:r>
          </a:p>
        </p:txBody>
      </p:sp>
      <p:sp>
        <p:nvSpPr>
          <p:cNvPr id="358" name="Rectangle 357">
            <a:extLst>
              <a:ext uri="{FF2B5EF4-FFF2-40B4-BE49-F238E27FC236}">
                <a16:creationId xmlns:a16="http://schemas.microsoft.com/office/drawing/2014/main" id="{92276042-449B-45DA-93B9-90CDA705CAF8}"/>
              </a:ext>
            </a:extLst>
          </p:cNvPr>
          <p:cNvSpPr/>
          <p:nvPr/>
        </p:nvSpPr>
        <p:spPr bwMode="auto">
          <a:xfrm>
            <a:off x="7841020" y="3813615"/>
            <a:ext cx="914400" cy="1280160"/>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Actors</a:t>
            </a:r>
          </a:p>
        </p:txBody>
      </p:sp>
      <p:grpSp>
        <p:nvGrpSpPr>
          <p:cNvPr id="365" name="Group 364" descr="Actors icon">
            <a:extLst>
              <a:ext uri="{FF2B5EF4-FFF2-40B4-BE49-F238E27FC236}">
                <a16:creationId xmlns:a16="http://schemas.microsoft.com/office/drawing/2014/main" id="{7AA91970-DFA2-4942-B636-5C5409C81712}"/>
              </a:ext>
            </a:extLst>
          </p:cNvPr>
          <p:cNvGrpSpPr/>
          <p:nvPr/>
        </p:nvGrpSpPr>
        <p:grpSpPr>
          <a:xfrm>
            <a:off x="8084102" y="3983616"/>
            <a:ext cx="395430" cy="362625"/>
            <a:chOff x="8058210" y="4944318"/>
            <a:chExt cx="395430" cy="362625"/>
          </a:xfrm>
        </p:grpSpPr>
        <p:sp>
          <p:nvSpPr>
            <p:cNvPr id="418" name="Freeform: Shape 219">
              <a:extLst>
                <a:ext uri="{FF2B5EF4-FFF2-40B4-BE49-F238E27FC236}">
                  <a16:creationId xmlns:a16="http://schemas.microsoft.com/office/drawing/2014/main" id="{7AAC5A34-D240-4654-A871-96FA3ED95986}"/>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9" name="Freeform: Shape 220">
              <a:extLst>
                <a:ext uri="{FF2B5EF4-FFF2-40B4-BE49-F238E27FC236}">
                  <a16:creationId xmlns:a16="http://schemas.microsoft.com/office/drawing/2014/main" id="{176F4822-B375-4D06-8584-1AD17BCF9C0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0" name="Freeform: Shape 221">
              <a:extLst>
                <a:ext uri="{FF2B5EF4-FFF2-40B4-BE49-F238E27FC236}">
                  <a16:creationId xmlns:a16="http://schemas.microsoft.com/office/drawing/2014/main" id="{453A7A68-41C2-450F-980F-E99F25FB1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1" name="Freeform: Shape 222">
              <a:extLst>
                <a:ext uri="{FF2B5EF4-FFF2-40B4-BE49-F238E27FC236}">
                  <a16:creationId xmlns:a16="http://schemas.microsoft.com/office/drawing/2014/main" id="{1A4B024E-3258-4E6A-B214-7B0B270F3EA0}"/>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2" name="Freeform: Shape 223">
              <a:extLst>
                <a:ext uri="{FF2B5EF4-FFF2-40B4-BE49-F238E27FC236}">
                  <a16:creationId xmlns:a16="http://schemas.microsoft.com/office/drawing/2014/main" id="{6B3DAA92-6172-416C-B549-5E952AA30047}"/>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3" name="Freeform: Shape 224">
              <a:extLst>
                <a:ext uri="{FF2B5EF4-FFF2-40B4-BE49-F238E27FC236}">
                  <a16:creationId xmlns:a16="http://schemas.microsoft.com/office/drawing/2014/main" id="{5B918DAA-50CE-4086-8718-5168D674151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4" name="Freeform: Shape 225">
              <a:extLst>
                <a:ext uri="{FF2B5EF4-FFF2-40B4-BE49-F238E27FC236}">
                  <a16:creationId xmlns:a16="http://schemas.microsoft.com/office/drawing/2014/main" id="{A58941C3-0350-4702-998B-10151D6BB18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5" name="Freeform: Shape 226">
              <a:extLst>
                <a:ext uri="{FF2B5EF4-FFF2-40B4-BE49-F238E27FC236}">
                  <a16:creationId xmlns:a16="http://schemas.microsoft.com/office/drawing/2014/main" id="{1047D285-3BA8-49FC-8F9F-F3545F44F115}"/>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9" name="Rectangle 358">
            <a:extLst>
              <a:ext uri="{FF2B5EF4-FFF2-40B4-BE49-F238E27FC236}">
                <a16:creationId xmlns:a16="http://schemas.microsoft.com/office/drawing/2014/main" id="{D2267097-A728-43BF-BAE9-B17D5F508A73}"/>
              </a:ext>
            </a:extLst>
          </p:cNvPr>
          <p:cNvSpPr/>
          <p:nvPr/>
        </p:nvSpPr>
        <p:spPr bwMode="auto">
          <a:xfrm>
            <a:off x="8738572" y="3813615"/>
            <a:ext cx="914400" cy="1280160"/>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Observability</a:t>
            </a:r>
          </a:p>
        </p:txBody>
      </p:sp>
      <p:grpSp>
        <p:nvGrpSpPr>
          <p:cNvPr id="366" name="Group 365" descr="Observability icon">
            <a:extLst>
              <a:ext uri="{FF2B5EF4-FFF2-40B4-BE49-F238E27FC236}">
                <a16:creationId xmlns:a16="http://schemas.microsoft.com/office/drawing/2014/main" id="{F409C089-0EC1-4054-8CEE-3D2F0B2541C5}"/>
              </a:ext>
            </a:extLst>
          </p:cNvPr>
          <p:cNvGrpSpPr/>
          <p:nvPr/>
        </p:nvGrpSpPr>
        <p:grpSpPr>
          <a:xfrm>
            <a:off x="8993787" y="4011553"/>
            <a:ext cx="363103" cy="306751"/>
            <a:chOff x="9332611" y="4972062"/>
            <a:chExt cx="363103" cy="306751"/>
          </a:xfrm>
        </p:grpSpPr>
        <p:sp>
          <p:nvSpPr>
            <p:cNvPr id="411" name="Freeform 855">
              <a:extLst>
                <a:ext uri="{FF2B5EF4-FFF2-40B4-BE49-F238E27FC236}">
                  <a16:creationId xmlns:a16="http://schemas.microsoft.com/office/drawing/2014/main" id="{34A7D7CF-9968-4547-B926-0FFA105617AD}"/>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2" name="Oval 757">
              <a:extLst>
                <a:ext uri="{FF2B5EF4-FFF2-40B4-BE49-F238E27FC236}">
                  <a16:creationId xmlns:a16="http://schemas.microsoft.com/office/drawing/2014/main" id="{61B04533-858A-4D3F-BE5C-18AB8234411F}"/>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3" name="Freeform 855">
              <a:extLst>
                <a:ext uri="{FF2B5EF4-FFF2-40B4-BE49-F238E27FC236}">
                  <a16:creationId xmlns:a16="http://schemas.microsoft.com/office/drawing/2014/main" id="{35165293-6993-4C7F-A8F4-C6B438FD3B3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4" name="Oval 757">
              <a:extLst>
                <a:ext uri="{FF2B5EF4-FFF2-40B4-BE49-F238E27FC236}">
                  <a16:creationId xmlns:a16="http://schemas.microsoft.com/office/drawing/2014/main" id="{AE5CD664-8D65-4317-BBC5-A83EE6FF5327}"/>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5" name="Freeform 855">
              <a:extLst>
                <a:ext uri="{FF2B5EF4-FFF2-40B4-BE49-F238E27FC236}">
                  <a16:creationId xmlns:a16="http://schemas.microsoft.com/office/drawing/2014/main" id="{13DD5D10-93B3-4E06-B823-2C4C9B9E959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6" name="Oval 757">
              <a:extLst>
                <a:ext uri="{FF2B5EF4-FFF2-40B4-BE49-F238E27FC236}">
                  <a16:creationId xmlns:a16="http://schemas.microsoft.com/office/drawing/2014/main" id="{BE2EE5A3-A111-45F4-8371-0FA7B958D860}"/>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7" name="Oval 757">
              <a:extLst>
                <a:ext uri="{FF2B5EF4-FFF2-40B4-BE49-F238E27FC236}">
                  <a16:creationId xmlns:a16="http://schemas.microsoft.com/office/drawing/2014/main" id="{84F814E7-CEC1-4190-B46A-7FD1061CBA26}"/>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67" name="Rectangle 366">
            <a:extLst>
              <a:ext uri="{FF2B5EF4-FFF2-40B4-BE49-F238E27FC236}">
                <a16:creationId xmlns:a16="http://schemas.microsoft.com/office/drawing/2014/main" id="{004CC1AA-535F-4C16-B71A-2524F179A4AB}"/>
              </a:ext>
            </a:extLst>
          </p:cNvPr>
          <p:cNvSpPr/>
          <p:nvPr/>
        </p:nvSpPr>
        <p:spPr bwMode="auto">
          <a:xfrm>
            <a:off x="10533676" y="3813615"/>
            <a:ext cx="914400" cy="1280160"/>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Extensible</a:t>
            </a:r>
          </a:p>
        </p:txBody>
      </p:sp>
      <p:grpSp>
        <p:nvGrpSpPr>
          <p:cNvPr id="368" name="Group 367" descr="Extensible icon">
            <a:extLst>
              <a:ext uri="{FF2B5EF4-FFF2-40B4-BE49-F238E27FC236}">
                <a16:creationId xmlns:a16="http://schemas.microsoft.com/office/drawing/2014/main" id="{1B33CC87-222D-4F64-8F22-DA3E9BF5D3B4}"/>
              </a:ext>
            </a:extLst>
          </p:cNvPr>
          <p:cNvGrpSpPr/>
          <p:nvPr/>
        </p:nvGrpSpPr>
        <p:grpSpPr>
          <a:xfrm>
            <a:off x="10856134" y="4031728"/>
            <a:ext cx="269485" cy="266401"/>
            <a:chOff x="10615894" y="4992237"/>
            <a:chExt cx="269485" cy="266401"/>
          </a:xfrm>
        </p:grpSpPr>
        <p:sp>
          <p:nvSpPr>
            <p:cNvPr id="407" name="Freeform: Shape 208">
              <a:extLst>
                <a:ext uri="{FF2B5EF4-FFF2-40B4-BE49-F238E27FC236}">
                  <a16:creationId xmlns:a16="http://schemas.microsoft.com/office/drawing/2014/main" id="{3D640C53-C6AD-4C42-A1C2-6B291ABA36A9}"/>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8" name="Freeform: Shape 209">
              <a:extLst>
                <a:ext uri="{FF2B5EF4-FFF2-40B4-BE49-F238E27FC236}">
                  <a16:creationId xmlns:a16="http://schemas.microsoft.com/office/drawing/2014/main" id="{58A62A44-1420-4CAD-8CBC-95DC4675FB7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9" name="Freeform: Shape 210">
              <a:extLst>
                <a:ext uri="{FF2B5EF4-FFF2-40B4-BE49-F238E27FC236}">
                  <a16:creationId xmlns:a16="http://schemas.microsoft.com/office/drawing/2014/main" id="{59E65F0B-9DEF-46AC-80DD-8B5F6FF3BDB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0" name="Freeform: Shape 211">
              <a:extLst>
                <a:ext uri="{FF2B5EF4-FFF2-40B4-BE49-F238E27FC236}">
                  <a16:creationId xmlns:a16="http://schemas.microsoft.com/office/drawing/2014/main" id="{68808885-D38C-4161-9C58-B08E48DA084C}"/>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E6998072-B69B-40CE-83C2-9CD552BACD05}"/>
              </a:ext>
            </a:extLst>
          </p:cNvPr>
          <p:cNvSpPr/>
          <p:nvPr/>
        </p:nvSpPr>
        <p:spPr bwMode="auto">
          <a:xfrm>
            <a:off x="9636124" y="3813615"/>
            <a:ext cx="914400" cy="1280160"/>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Secrets</a:t>
            </a:r>
          </a:p>
        </p:txBody>
      </p:sp>
      <p:grpSp>
        <p:nvGrpSpPr>
          <p:cNvPr id="371" name="Graphic 67" descr="Secrets icon">
            <a:extLst>
              <a:ext uri="{FF2B5EF4-FFF2-40B4-BE49-F238E27FC236}">
                <a16:creationId xmlns:a16="http://schemas.microsoft.com/office/drawing/2014/main" id="{95F483C5-ED27-4E99-9C2A-A59C756CE107}"/>
              </a:ext>
            </a:extLst>
          </p:cNvPr>
          <p:cNvGrpSpPr/>
          <p:nvPr/>
        </p:nvGrpSpPr>
        <p:grpSpPr>
          <a:xfrm>
            <a:off x="9939512" y="3969905"/>
            <a:ext cx="307882" cy="390046"/>
            <a:chOff x="8679465" y="4088478"/>
            <a:chExt cx="360069" cy="456160"/>
          </a:xfrm>
        </p:grpSpPr>
        <p:sp>
          <p:nvSpPr>
            <p:cNvPr id="396" name="Freeform: Shape 182">
              <a:extLst>
                <a:ext uri="{FF2B5EF4-FFF2-40B4-BE49-F238E27FC236}">
                  <a16:creationId xmlns:a16="http://schemas.microsoft.com/office/drawing/2014/main" id="{77FF1337-14DC-4977-AB17-91F126F5657B}"/>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Shape 183">
              <a:extLst>
                <a:ext uri="{FF2B5EF4-FFF2-40B4-BE49-F238E27FC236}">
                  <a16:creationId xmlns:a16="http://schemas.microsoft.com/office/drawing/2014/main" id="{E6A2378C-E412-415A-90D9-7CFDE80D8443}"/>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FFFF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0" name="Group 369" descr="Resource bindings and triggers icon&#10;">
            <a:extLst>
              <a:ext uri="{FF2B5EF4-FFF2-40B4-BE49-F238E27FC236}">
                <a16:creationId xmlns:a16="http://schemas.microsoft.com/office/drawing/2014/main" id="{AC59370E-804C-413A-BE19-3E7E392F6D87}"/>
              </a:ext>
            </a:extLst>
          </p:cNvPr>
          <p:cNvGrpSpPr/>
          <p:nvPr/>
        </p:nvGrpSpPr>
        <p:grpSpPr>
          <a:xfrm>
            <a:off x="7148599" y="3970705"/>
            <a:ext cx="486894" cy="388446"/>
            <a:chOff x="7404591" y="5023820"/>
            <a:chExt cx="486894" cy="388446"/>
          </a:xfrm>
        </p:grpSpPr>
        <p:sp>
          <p:nvSpPr>
            <p:cNvPr id="398" name="Freeform: Shape 184">
              <a:extLst>
                <a:ext uri="{FF2B5EF4-FFF2-40B4-BE49-F238E27FC236}">
                  <a16:creationId xmlns:a16="http://schemas.microsoft.com/office/drawing/2014/main" id="{96B913C4-2151-494A-98AB-8F1B6ED8429D}"/>
                </a:ext>
              </a:extLst>
            </p:cNvPr>
            <p:cNvSpPr/>
            <p:nvPr/>
          </p:nvSpPr>
          <p:spPr>
            <a:xfrm>
              <a:off x="7596220" y="5156016"/>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9" name="Freeform: Shape 185">
              <a:extLst>
                <a:ext uri="{FF2B5EF4-FFF2-40B4-BE49-F238E27FC236}">
                  <a16:creationId xmlns:a16="http://schemas.microsoft.com/office/drawing/2014/main" id="{711A510E-51C2-4CA4-A73E-549DDE7B7646}"/>
                </a:ext>
              </a:extLst>
            </p:cNvPr>
            <p:cNvSpPr/>
            <p:nvPr/>
          </p:nvSpPr>
          <p:spPr>
            <a:xfrm>
              <a:off x="7624295" y="5143618"/>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Shape 186">
              <a:extLst>
                <a:ext uri="{FF2B5EF4-FFF2-40B4-BE49-F238E27FC236}">
                  <a16:creationId xmlns:a16="http://schemas.microsoft.com/office/drawing/2014/main" id="{DB959672-7F9D-463E-B0D9-6CE3B2AA4A93}"/>
                </a:ext>
              </a:extLst>
            </p:cNvPr>
            <p:cNvSpPr/>
            <p:nvPr/>
          </p:nvSpPr>
          <p:spPr>
            <a:xfrm>
              <a:off x="7404591" y="5023820"/>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1" name="Freeform: Shape 187">
              <a:extLst>
                <a:ext uri="{FF2B5EF4-FFF2-40B4-BE49-F238E27FC236}">
                  <a16:creationId xmlns:a16="http://schemas.microsoft.com/office/drawing/2014/main" id="{938DE5FD-CD80-4899-94E6-750207AB880C}"/>
                </a:ext>
              </a:extLst>
            </p:cNvPr>
            <p:cNvSpPr/>
            <p:nvPr/>
          </p:nvSpPr>
          <p:spPr>
            <a:xfrm>
              <a:off x="7566896" y="5100797"/>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2" name="Freeform: Shape 188">
              <a:extLst>
                <a:ext uri="{FF2B5EF4-FFF2-40B4-BE49-F238E27FC236}">
                  <a16:creationId xmlns:a16="http://schemas.microsoft.com/office/drawing/2014/main" id="{062BD0D4-C629-4344-A183-50C139FB414A}"/>
                </a:ext>
              </a:extLst>
            </p:cNvPr>
            <p:cNvSpPr/>
            <p:nvPr/>
          </p:nvSpPr>
          <p:spPr>
            <a:xfrm>
              <a:off x="7689031" y="5313518"/>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3" name="Freeform: Shape 189">
              <a:extLst>
                <a:ext uri="{FF2B5EF4-FFF2-40B4-BE49-F238E27FC236}">
                  <a16:creationId xmlns:a16="http://schemas.microsoft.com/office/drawing/2014/main" id="{DA1B40E3-B3EA-444C-911F-1D630AEF6605}"/>
                </a:ext>
              </a:extLst>
            </p:cNvPr>
            <p:cNvSpPr/>
            <p:nvPr/>
          </p:nvSpPr>
          <p:spPr>
            <a:xfrm>
              <a:off x="7618662" y="5224391"/>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2" name="Group 371">
            <a:extLst>
              <a:ext uri="{FF2B5EF4-FFF2-40B4-BE49-F238E27FC236}">
                <a16:creationId xmlns:a16="http://schemas.microsoft.com/office/drawing/2014/main" id="{8D5C55CE-4DEE-406D-A843-3D0340DBA11D}"/>
              </a:ext>
              <a:ext uri="{C183D7F6-B498-43B3-948B-1728B52AA6E4}">
                <adec:decorative xmlns:adec="http://schemas.microsoft.com/office/drawing/2017/decorative" val="1"/>
              </a:ext>
            </a:extLst>
          </p:cNvPr>
          <p:cNvGrpSpPr/>
          <p:nvPr/>
        </p:nvGrpSpPr>
        <p:grpSpPr>
          <a:xfrm>
            <a:off x="7664675" y="1901049"/>
            <a:ext cx="365760" cy="365760"/>
            <a:chOff x="-580524" y="949870"/>
            <a:chExt cx="467451" cy="467451"/>
          </a:xfrm>
        </p:grpSpPr>
        <p:sp>
          <p:nvSpPr>
            <p:cNvPr id="390" name="Oval 389">
              <a:extLst>
                <a:ext uri="{FF2B5EF4-FFF2-40B4-BE49-F238E27FC236}">
                  <a16:creationId xmlns:a16="http://schemas.microsoft.com/office/drawing/2014/main" id="{445836DA-0590-495D-AEEC-2F4E5193AD7F}"/>
                </a:ext>
              </a:extLst>
            </p:cNvPr>
            <p:cNvSpPr/>
            <p:nvPr/>
          </p:nvSpPr>
          <p:spPr bwMode="auto">
            <a:xfrm>
              <a:off x="-580524" y="949870"/>
              <a:ext cx="467451" cy="467451"/>
            </a:xfrm>
            <a:prstGeom prst="ellipse">
              <a:avLst/>
            </a:prstGeom>
            <a:solidFill>
              <a:srgbClr val="000000"/>
            </a:solidFill>
            <a:ln w="9525" cap="flat" cmpd="sng" algn="ctr">
              <a:noFill/>
              <a:prstDash val="solid"/>
              <a:headEnd type="none" w="med" len="med"/>
              <a:tailEnd type="none" w="med" len="med"/>
            </a:ln>
            <a:effectLst>
              <a:outerShdw blurRad="254000" algn="ctr" rotWithShape="0">
                <a:srgbClr val="E6E6E6">
                  <a:alpha val="5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Semibold"/>
                <a:ea typeface="+mn-ea"/>
                <a:cs typeface="Segoe UI" pitchFamily="34" charset="0"/>
              </a:endParaRPr>
            </a:p>
          </p:txBody>
        </p:sp>
        <p:grpSp>
          <p:nvGrpSpPr>
            <p:cNvPr id="391" name="app development" descr="application development">
              <a:extLst>
                <a:ext uri="{FF2B5EF4-FFF2-40B4-BE49-F238E27FC236}">
                  <a16:creationId xmlns:a16="http://schemas.microsoft.com/office/drawing/2014/main" id="{421ACD06-BE1A-43B9-ACEC-155EDB4AA97F}"/>
                </a:ext>
              </a:extLst>
            </p:cNvPr>
            <p:cNvGrpSpPr/>
            <p:nvPr/>
          </p:nvGrpSpPr>
          <p:grpSpPr>
            <a:xfrm>
              <a:off x="-526584" y="1075184"/>
              <a:ext cx="359570" cy="216822"/>
              <a:chOff x="1619314" y="4920550"/>
              <a:chExt cx="500421" cy="301755"/>
            </a:xfrm>
          </p:grpSpPr>
          <p:sp>
            <p:nvSpPr>
              <p:cNvPr id="392" name="Freeform: Shape 88">
                <a:extLst>
                  <a:ext uri="{FF2B5EF4-FFF2-40B4-BE49-F238E27FC236}">
                    <a16:creationId xmlns:a16="http://schemas.microsoft.com/office/drawing/2014/main" id="{C31CA3AD-1FBD-44B3-BB29-57F1487F407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3" name="Freeform: Shape 89">
                <a:extLst>
                  <a:ext uri="{FF2B5EF4-FFF2-40B4-BE49-F238E27FC236}">
                    <a16:creationId xmlns:a16="http://schemas.microsoft.com/office/drawing/2014/main" id="{90F9D544-4965-4A42-8ADF-758C49AB26D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4" name="Freeform: Shape 90">
                <a:extLst>
                  <a:ext uri="{FF2B5EF4-FFF2-40B4-BE49-F238E27FC236}">
                    <a16:creationId xmlns:a16="http://schemas.microsoft.com/office/drawing/2014/main" id="{94528C24-AB3D-49B2-B2A4-115AC8721852}"/>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5" name="Freeform: Shape 91">
                <a:extLst>
                  <a:ext uri="{FF2B5EF4-FFF2-40B4-BE49-F238E27FC236}">
                    <a16:creationId xmlns:a16="http://schemas.microsoft.com/office/drawing/2014/main" id="{E8078775-1FF1-4737-9620-D43E39828A2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cxnSp>
        <p:nvCxnSpPr>
          <p:cNvPr id="381" name="Connector: Elbow 380">
            <a:extLst>
              <a:ext uri="{FF2B5EF4-FFF2-40B4-BE49-F238E27FC236}">
                <a16:creationId xmlns:a16="http://schemas.microsoft.com/office/drawing/2014/main" id="{9D72F2DD-3565-4D04-8A7A-816F40645ABF}"/>
              </a:ext>
              <a:ext uri="{C183D7F6-B498-43B3-948B-1728B52AA6E4}">
                <adec:decorative xmlns:adec="http://schemas.microsoft.com/office/drawing/2017/decorative" val="1"/>
              </a:ext>
            </a:extLst>
          </p:cNvPr>
          <p:cNvCxnSpPr>
            <a:cxnSpLocks/>
          </p:cNvCxnSpPr>
          <p:nvPr/>
        </p:nvCxnSpPr>
        <p:spPr>
          <a:xfrm rot="5400000" flipH="1" flipV="1">
            <a:off x="7847555" y="2120552"/>
            <a:ext cx="12700" cy="2685469"/>
          </a:xfrm>
          <a:prstGeom prst="bentConnector3">
            <a:avLst>
              <a:gd name="adj1" fmla="val 1800000"/>
            </a:avLst>
          </a:prstGeom>
          <a:noFill/>
          <a:ln w="12700" cap="flat" cmpd="sng" algn="ctr">
            <a:solidFill>
              <a:srgbClr val="FFFFFF"/>
            </a:solidFill>
            <a:prstDash val="solid"/>
            <a:headEnd type="none" w="lg" len="med"/>
            <a:tailEnd type="none" w="lg" len="med"/>
          </a:ln>
          <a:effectLst/>
        </p:spPr>
      </p:cxnSp>
      <p:cxnSp>
        <p:nvCxnSpPr>
          <p:cNvPr id="382" name="Straight Connector 381">
            <a:extLst>
              <a:ext uri="{FF2B5EF4-FFF2-40B4-BE49-F238E27FC236}">
                <a16:creationId xmlns:a16="http://schemas.microsoft.com/office/drawing/2014/main" id="{9F1FE529-4624-42B4-9B65-5D76960C1798}"/>
              </a:ext>
              <a:ext uri="{C183D7F6-B498-43B3-948B-1728B52AA6E4}">
                <adec:decorative xmlns:adec="http://schemas.microsoft.com/office/drawing/2017/decorative" val="1"/>
              </a:ext>
            </a:extLst>
          </p:cNvPr>
          <p:cNvCxnSpPr>
            <a:cxnSpLocks/>
          </p:cNvCxnSpPr>
          <p:nvPr/>
        </p:nvCxnSpPr>
        <p:spPr>
          <a:xfrm flipV="1">
            <a:off x="7853905" y="3101013"/>
            <a:ext cx="0" cy="139278"/>
          </a:xfrm>
          <a:prstGeom prst="line">
            <a:avLst/>
          </a:prstGeom>
          <a:noFill/>
          <a:ln w="12700" cap="flat" cmpd="sng" algn="ctr">
            <a:solidFill>
              <a:srgbClr val="FFFFFF"/>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27E4EE63-292E-41FC-9AEA-D88B187F2438}"/>
              </a:ext>
              <a:ext uri="{C183D7F6-B498-43B3-948B-1728B52AA6E4}">
                <adec:decorative xmlns:adec="http://schemas.microsoft.com/office/drawing/2017/decorative" val="1"/>
              </a:ext>
            </a:extLst>
          </p:cNvPr>
          <p:cNvCxnSpPr>
            <a:cxnSpLocks/>
          </p:cNvCxnSpPr>
          <p:nvPr/>
        </p:nvCxnSpPr>
        <p:spPr>
          <a:xfrm flipH="1">
            <a:off x="4677140" y="2426985"/>
            <a:ext cx="1280160" cy="0"/>
          </a:xfrm>
          <a:prstGeom prst="line">
            <a:avLst/>
          </a:prstGeom>
          <a:noFill/>
          <a:ln w="12700" cap="flat" cmpd="sng" algn="ctr">
            <a:solidFill>
              <a:srgbClr val="FFFFFF"/>
            </a:solidFill>
            <a:prstDash val="solid"/>
            <a:headEnd type="none" w="lg" len="med"/>
            <a:tailEnd type="none" w="lg" len="med"/>
          </a:ln>
          <a:effectLst/>
        </p:spPr>
      </p:cxnSp>
      <p:cxnSp>
        <p:nvCxnSpPr>
          <p:cNvPr id="377" name="Straight Connector 376">
            <a:extLst>
              <a:ext uri="{FF2B5EF4-FFF2-40B4-BE49-F238E27FC236}">
                <a16:creationId xmlns:a16="http://schemas.microsoft.com/office/drawing/2014/main" id="{7038FEBA-3C3A-4DB2-AD31-71CEE0B7CA10}"/>
              </a:ext>
              <a:ext uri="{C183D7F6-B498-43B3-948B-1728B52AA6E4}">
                <adec:decorative xmlns:adec="http://schemas.microsoft.com/office/drawing/2017/decorative" val="1"/>
              </a:ext>
            </a:extLst>
          </p:cNvPr>
          <p:cNvCxnSpPr>
            <a:cxnSpLocks/>
          </p:cNvCxnSpPr>
          <p:nvPr/>
        </p:nvCxnSpPr>
        <p:spPr>
          <a:xfrm flipH="1">
            <a:off x="9741555" y="2426985"/>
            <a:ext cx="1280160" cy="0"/>
          </a:xfrm>
          <a:prstGeom prst="line">
            <a:avLst/>
          </a:prstGeom>
          <a:noFill/>
          <a:ln w="12700" cap="flat" cmpd="sng" algn="ctr">
            <a:solidFill>
              <a:srgbClr val="FFFFFF"/>
            </a:solidFill>
            <a:prstDash val="solid"/>
            <a:headEnd type="none" w="lg" len="med"/>
            <a:tailEnd type="none" w="lg" len="med"/>
          </a:ln>
          <a:effectLst/>
        </p:spPr>
      </p:cxnSp>
      <p:sp>
        <p:nvSpPr>
          <p:cNvPr id="347" name="Rectangle 346" descr="Diagram showing Channels, Microservices, and Azure Services">
            <a:extLst>
              <a:ext uri="{FF2B5EF4-FFF2-40B4-BE49-F238E27FC236}">
                <a16:creationId xmlns:a16="http://schemas.microsoft.com/office/drawing/2014/main" id="{B8E5DB83-15A1-4B51-BF2E-218B46313704}"/>
              </a:ext>
              <a:ext uri="{C183D7F6-B498-43B3-948B-1728B52AA6E4}">
                <adec:decorative xmlns:adec="http://schemas.microsoft.com/office/drawing/2017/decorative" val="0"/>
              </a:ext>
            </a:extLst>
          </p:cNvPr>
          <p:cNvSpPr/>
          <p:nvPr/>
        </p:nvSpPr>
        <p:spPr bwMode="auto">
          <a:xfrm>
            <a:off x="4259412" y="5453194"/>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Hosting infrastructure</a:t>
            </a:r>
          </a:p>
        </p:txBody>
      </p:sp>
      <p:pic>
        <p:nvPicPr>
          <p:cNvPr id="351" name="Picture 4" descr="Microsoft Azure Logo - Augment IT">
            <a:extLst>
              <a:ext uri="{FF2B5EF4-FFF2-40B4-BE49-F238E27FC236}">
                <a16:creationId xmlns:a16="http://schemas.microsoft.com/office/drawing/2014/main" id="{16AC477E-358B-4B86-AE02-81F5D4B72F5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7236" b="1552"/>
          <a:stretch/>
        </p:blipFill>
        <p:spPr bwMode="auto">
          <a:xfrm>
            <a:off x="4280104" y="5763391"/>
            <a:ext cx="1066347" cy="409269"/>
          </a:xfrm>
          <a:prstGeom prst="rect">
            <a:avLst/>
          </a:prstGeom>
          <a:noFill/>
          <a:extLst>
            <a:ext uri="{909E8E84-426E-40DD-AFC4-6F175D3DCCD1}">
              <a14:hiddenFill xmlns:a14="http://schemas.microsoft.com/office/drawing/2010/main">
                <a:solidFill>
                  <a:srgbClr val="FFFFFF"/>
                </a:solidFill>
              </a14:hiddenFill>
            </a:ext>
          </a:extLst>
        </p:spPr>
      </p:pic>
      <p:grpSp>
        <p:nvGrpSpPr>
          <p:cNvPr id="348" name="Group 347" descr="Azure arc logo">
            <a:extLst>
              <a:ext uri="{FF2B5EF4-FFF2-40B4-BE49-F238E27FC236}">
                <a16:creationId xmlns:a16="http://schemas.microsoft.com/office/drawing/2014/main" id="{560D80F9-64E2-43A2-B487-7E31C5F26604}"/>
              </a:ext>
            </a:extLst>
          </p:cNvPr>
          <p:cNvGrpSpPr/>
          <p:nvPr/>
        </p:nvGrpSpPr>
        <p:grpSpPr>
          <a:xfrm>
            <a:off x="5550537" y="5844985"/>
            <a:ext cx="761830" cy="246080"/>
            <a:chOff x="6444468" y="5549201"/>
            <a:chExt cx="849258" cy="274320"/>
          </a:xfrm>
        </p:grpSpPr>
        <p:pic>
          <p:nvPicPr>
            <p:cNvPr id="453" name="Graphic 452">
              <a:extLst>
                <a:ext uri="{FF2B5EF4-FFF2-40B4-BE49-F238E27FC236}">
                  <a16:creationId xmlns:a16="http://schemas.microsoft.com/office/drawing/2014/main" id="{19FFC73D-EB43-43F4-AF7A-DE6806E13B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6444468" y="5549201"/>
              <a:ext cx="274320" cy="274320"/>
            </a:xfrm>
            <a:prstGeom prst="rect">
              <a:avLst/>
            </a:prstGeom>
          </p:spPr>
        </p:pic>
        <p:sp>
          <p:nvSpPr>
            <p:cNvPr id="454" name="TextBox 453">
              <a:extLst>
                <a:ext uri="{FF2B5EF4-FFF2-40B4-BE49-F238E27FC236}">
                  <a16:creationId xmlns:a16="http://schemas.microsoft.com/office/drawing/2014/main" id="{49BBE652-86BC-4C05-9039-FE2BDAC177BF}"/>
                </a:ext>
              </a:extLst>
            </p:cNvPr>
            <p:cNvSpPr txBox="1"/>
            <p:nvPr/>
          </p:nvSpPr>
          <p:spPr>
            <a:xfrm>
              <a:off x="6785516" y="5617742"/>
              <a:ext cx="508210" cy="13723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Azure Arc</a:t>
              </a:r>
            </a:p>
          </p:txBody>
        </p:sp>
      </p:grpSp>
      <p:pic>
        <p:nvPicPr>
          <p:cNvPr id="352" name="Picture 6" descr="Amazon-Web-Services-Logo-White - MTI">
            <a:extLst>
              <a:ext uri="{FF2B5EF4-FFF2-40B4-BE49-F238E27FC236}">
                <a16:creationId xmlns:a16="http://schemas.microsoft.com/office/drawing/2014/main" id="{84CCF354-8A01-4C88-9A41-CCE910B89B1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16453" y="5869867"/>
            <a:ext cx="328106" cy="196316"/>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8" descr="Google Cloud Demo - See how the Google Cloud Platform works">
            <a:extLst>
              <a:ext uri="{FF2B5EF4-FFF2-40B4-BE49-F238E27FC236}">
                <a16:creationId xmlns:a16="http://schemas.microsoft.com/office/drawing/2014/main" id="{7942437B-850D-4CEA-B7BD-6397205C2B02}"/>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9018" b="4885"/>
          <a:stretch/>
        </p:blipFill>
        <p:spPr bwMode="auto">
          <a:xfrm>
            <a:off x="7048645" y="5872451"/>
            <a:ext cx="1044817" cy="191149"/>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10" descr="ApsaraDB for Redis | Memcache Error ApsaraDB for Redis | Memcache API Error  &amp;amp; How to Fix - Alibaba Cloud API Error Center">
            <a:extLst>
              <a:ext uri="{FF2B5EF4-FFF2-40B4-BE49-F238E27FC236}">
                <a16:creationId xmlns:a16="http://schemas.microsoft.com/office/drawing/2014/main" id="{91454471-388A-4E18-8B4F-5674BE9E70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97548" y="5780047"/>
            <a:ext cx="902294" cy="375956"/>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CNCF Branding | Kubernetes">
            <a:extLst>
              <a:ext uri="{FF2B5EF4-FFF2-40B4-BE49-F238E27FC236}">
                <a16:creationId xmlns:a16="http://schemas.microsoft.com/office/drawing/2014/main" id="{414B9006-DC1D-4952-B450-9EA2F28CD2C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03928" y="5848702"/>
            <a:ext cx="984321" cy="238647"/>
          </a:xfrm>
          <a:prstGeom prst="rect">
            <a:avLst/>
          </a:prstGeom>
          <a:noFill/>
          <a:extLst>
            <a:ext uri="{909E8E84-426E-40DD-AFC4-6F175D3DCCD1}">
              <a14:hiddenFill xmlns:a14="http://schemas.microsoft.com/office/drawing/2010/main">
                <a:solidFill>
                  <a:srgbClr val="FFFFFF"/>
                </a:solidFill>
              </a14:hiddenFill>
            </a:ext>
          </a:extLst>
        </p:spPr>
      </p:pic>
      <p:grpSp>
        <p:nvGrpSpPr>
          <p:cNvPr id="349" name="Group 348" descr="on-premises icon">
            <a:extLst>
              <a:ext uri="{FF2B5EF4-FFF2-40B4-BE49-F238E27FC236}">
                <a16:creationId xmlns:a16="http://schemas.microsoft.com/office/drawing/2014/main" id="{6AA99959-D1A6-420F-AFC4-C96D757BF7B0}"/>
              </a:ext>
            </a:extLst>
          </p:cNvPr>
          <p:cNvGrpSpPr/>
          <p:nvPr/>
        </p:nvGrpSpPr>
        <p:grpSpPr>
          <a:xfrm>
            <a:off x="10592337" y="5861149"/>
            <a:ext cx="803856" cy="213752"/>
            <a:chOff x="9933999" y="5891927"/>
            <a:chExt cx="1031633" cy="274320"/>
          </a:xfrm>
        </p:grpSpPr>
        <p:pic>
          <p:nvPicPr>
            <p:cNvPr id="451" name="Graphic 450">
              <a:extLst>
                <a:ext uri="{FF2B5EF4-FFF2-40B4-BE49-F238E27FC236}">
                  <a16:creationId xmlns:a16="http://schemas.microsoft.com/office/drawing/2014/main" id="{8CB83BC7-6DCB-4EB4-9542-E70ED236A4C9}"/>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7523"/>
            <a:stretch/>
          </p:blipFill>
          <p:spPr>
            <a:xfrm>
              <a:off x="9933999" y="5891927"/>
              <a:ext cx="226249" cy="274320"/>
            </a:xfrm>
            <a:prstGeom prst="rect">
              <a:avLst/>
            </a:prstGeom>
          </p:spPr>
        </p:pic>
        <p:sp>
          <p:nvSpPr>
            <p:cNvPr id="452" name="TextBox 451">
              <a:extLst>
                <a:ext uri="{FF2B5EF4-FFF2-40B4-BE49-F238E27FC236}">
                  <a16:creationId xmlns:a16="http://schemas.microsoft.com/office/drawing/2014/main" id="{44B9B4FB-42DA-4098-9097-8FDC38B59C90}"/>
                </a:ext>
              </a:extLst>
            </p:cNvPr>
            <p:cNvSpPr txBox="1"/>
            <p:nvPr/>
          </p:nvSpPr>
          <p:spPr>
            <a:xfrm>
              <a:off x="10179867" y="5950089"/>
              <a:ext cx="785765" cy="15799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On-premises</a:t>
              </a:r>
            </a:p>
          </p:txBody>
        </p:sp>
      </p:grpSp>
    </p:spTree>
    <p:extLst>
      <p:ext uri="{BB962C8B-B14F-4D97-AF65-F5344CB8AC3E}">
        <p14:creationId xmlns:p14="http://schemas.microsoft.com/office/powerpoint/2010/main" val="611235566"/>
      </p:ext>
    </p:extLst>
  </p:cSld>
  <p:clrMapOvr>
    <a:masterClrMapping/>
  </p:clrMapOvr>
  <p:transition>
    <p:fad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84F54-6683-4F9F-90FE-FB6314E1952B}"/>
              </a:ext>
            </a:extLst>
          </p:cNvPr>
          <p:cNvSpPr>
            <a:spLocks noGrp="1"/>
          </p:cNvSpPr>
          <p:nvPr>
            <p:ph idx="1"/>
          </p:nvPr>
        </p:nvSpPr>
        <p:spPr>
          <a:xfrm>
            <a:off x="838200" y="1690688"/>
            <a:ext cx="10180320" cy="1732500"/>
          </a:xfrm>
        </p:spPr>
        <p:txBody>
          <a:bodyPr vert="horz" lIns="91440" tIns="45720" rIns="91440" bIns="45720" rtlCol="0" anchor="t">
            <a:noAutofit/>
          </a:bodyPr>
          <a:lstStyle/>
          <a:p>
            <a:pPr marL="0" indent="0" rtl="0" fontAlgn="ctr">
              <a:spcBef>
                <a:spcPts val="0"/>
              </a:spcBef>
              <a:spcAft>
                <a:spcPts val="0"/>
              </a:spcAft>
              <a:buNone/>
            </a:pPr>
            <a:r>
              <a:rPr lang="en-US" sz="2500" b="0" i="0">
                <a:solidFill>
                  <a:schemeClr val="tx1">
                    <a:lumMod val="65000"/>
                    <a:lumOff val="35000"/>
                  </a:schemeClr>
                </a:solidFill>
                <a:effectLst/>
                <a:latin typeface="Calibri" panose="020F0502020204030204" pitchFamily="34" charset="0"/>
              </a:rPr>
              <a:t>Service to service secure communication</a:t>
            </a:r>
          </a:p>
          <a:p>
            <a:pPr marL="457200" lvl="1" indent="0" fontAlgn="ctr">
              <a:spcBef>
                <a:spcPts val="0"/>
              </a:spcBef>
              <a:buNone/>
            </a:pPr>
            <a:r>
              <a:rPr lang="en-US" sz="2000">
                <a:solidFill>
                  <a:schemeClr val="tx1">
                    <a:lumMod val="65000"/>
                    <a:lumOff val="35000"/>
                  </a:schemeClr>
                </a:solidFill>
                <a:effectLst/>
                <a:latin typeface="Calibri"/>
                <a:cs typeface="Calibri"/>
              </a:rPr>
              <a:t>1.1 TLS encryption and mutual TLS authentication</a:t>
            </a:r>
            <a:r>
              <a:rPr lang="en-US" sz="2000">
                <a:solidFill>
                  <a:schemeClr val="tx1">
                    <a:lumMod val="65000"/>
                    <a:lumOff val="35000"/>
                  </a:schemeClr>
                </a:solidFill>
                <a:latin typeface="Calibri"/>
                <a:cs typeface="Calibri"/>
              </a:rPr>
              <a:t>      </a:t>
            </a:r>
            <a:endParaRPr lang="en-US" sz="2000" b="1">
              <a:solidFill>
                <a:schemeClr val="tx1">
                  <a:lumMod val="65000"/>
                  <a:lumOff val="35000"/>
                </a:schemeClr>
              </a:solidFill>
              <a:effectLst/>
              <a:latin typeface="Calibri" panose="020F0502020204030204" pitchFamily="34" charset="0"/>
              <a:cs typeface="Calibri"/>
            </a:endParaRPr>
          </a:p>
          <a:p>
            <a:pPr marL="457200" lvl="1" indent="0" fontAlgn="ctr">
              <a:spcBef>
                <a:spcPts val="0"/>
              </a:spcBef>
              <a:buNone/>
            </a:pPr>
            <a:r>
              <a:rPr lang="en-US" sz="2000">
                <a:solidFill>
                  <a:schemeClr val="tx1">
                    <a:lumMod val="65000"/>
                    <a:lumOff val="35000"/>
                  </a:schemeClr>
                </a:solidFill>
                <a:effectLst/>
                <a:latin typeface="Calibri"/>
                <a:cs typeface="Calibri"/>
              </a:rPr>
              <a:t>1.2 Reliability and retries</a:t>
            </a:r>
            <a:r>
              <a:rPr lang="en-US" sz="2000">
                <a:solidFill>
                  <a:schemeClr val="tx1">
                    <a:lumMod val="65000"/>
                    <a:lumOff val="35000"/>
                  </a:schemeClr>
                </a:solidFill>
                <a:latin typeface="Calibri"/>
                <a:cs typeface="Calibri"/>
              </a:rPr>
              <a:t>     </a:t>
            </a:r>
            <a:r>
              <a:rPr lang="en-US" sz="2000">
                <a:solidFill>
                  <a:schemeClr val="tx1">
                    <a:lumMod val="65000"/>
                    <a:lumOff val="35000"/>
                  </a:schemeClr>
                </a:solidFill>
                <a:ea typeface="+mn-lt"/>
                <a:cs typeface="+mn-lt"/>
              </a:rPr>
              <a:t>   </a:t>
            </a:r>
            <a:endParaRPr lang="en-US" sz="2000" b="1">
              <a:solidFill>
                <a:schemeClr val="tx1">
                  <a:lumMod val="65000"/>
                  <a:lumOff val="35000"/>
                </a:schemeClr>
              </a:solidFill>
              <a:effectLst/>
              <a:latin typeface="Calibri" panose="020F0502020204030204" pitchFamily="34" charset="0"/>
              <a:cs typeface="Calibri"/>
            </a:endParaRPr>
          </a:p>
          <a:p>
            <a:pPr marL="457200" lvl="1" indent="0" fontAlgn="ctr">
              <a:spcBef>
                <a:spcPts val="0"/>
              </a:spcBef>
              <a:buNone/>
            </a:pPr>
            <a:r>
              <a:rPr lang="en-US" sz="2000">
                <a:solidFill>
                  <a:schemeClr val="tx1">
                    <a:lumMod val="65000"/>
                    <a:lumOff val="35000"/>
                  </a:schemeClr>
                </a:solidFill>
                <a:effectLst/>
                <a:latin typeface="Calibri"/>
                <a:cs typeface="Calibri"/>
              </a:rPr>
              <a:t>1.3 Observability and distributed tracing</a:t>
            </a:r>
            <a:r>
              <a:rPr lang="en-US" sz="2000">
                <a:solidFill>
                  <a:schemeClr val="tx1">
                    <a:lumMod val="65000"/>
                    <a:lumOff val="35000"/>
                  </a:schemeClr>
                </a:solidFill>
                <a:latin typeface="Calibri"/>
                <a:cs typeface="Calibri"/>
              </a:rPr>
              <a:t>       </a:t>
            </a:r>
            <a:r>
              <a:rPr lang="en-US" sz="2000">
                <a:solidFill>
                  <a:schemeClr val="tx1">
                    <a:lumMod val="65000"/>
                    <a:lumOff val="35000"/>
                  </a:schemeClr>
                </a:solidFill>
                <a:ea typeface="+mn-lt"/>
                <a:cs typeface="+mn-lt"/>
              </a:rPr>
              <a:t>  </a:t>
            </a:r>
            <a:endParaRPr lang="en-US" sz="2000" b="1">
              <a:solidFill>
                <a:schemeClr val="tx1">
                  <a:lumMod val="65000"/>
                  <a:lumOff val="35000"/>
                </a:schemeClr>
              </a:solidFill>
              <a:latin typeface="Calibri"/>
              <a:cs typeface="Calibri"/>
            </a:endParaRPr>
          </a:p>
          <a:p>
            <a:pPr marL="457200" lvl="1" indent="0">
              <a:spcBef>
                <a:spcPts val="0"/>
              </a:spcBef>
              <a:buNone/>
            </a:pPr>
            <a:endParaRPr lang="en-US" sz="2000">
              <a:solidFill>
                <a:schemeClr val="tx1">
                  <a:lumMod val="65000"/>
                  <a:lumOff val="35000"/>
                </a:schemeClr>
              </a:solidFill>
              <a:latin typeface="Calibri"/>
              <a:cs typeface="Calibri"/>
            </a:endParaRPr>
          </a:p>
          <a:p>
            <a:pPr marL="0" indent="0">
              <a:spcBef>
                <a:spcPts val="0"/>
              </a:spcBef>
              <a:buNone/>
            </a:pPr>
            <a:r>
              <a:rPr lang="en-US" sz="2500" b="0" i="0">
                <a:solidFill>
                  <a:schemeClr val="tx1">
                    <a:lumMod val="65000"/>
                    <a:lumOff val="35000"/>
                  </a:schemeClr>
                </a:solidFill>
                <a:effectLst/>
                <a:latin typeface="Calibri"/>
                <a:cs typeface="Calibri"/>
              </a:rPr>
              <a:t>Independent component lifecycle: versioning and scaling</a:t>
            </a:r>
            <a:r>
              <a:rPr lang="en-US" sz="2500">
                <a:solidFill>
                  <a:schemeClr val="tx1">
                    <a:lumMod val="65000"/>
                    <a:lumOff val="35000"/>
                  </a:schemeClr>
                </a:solidFill>
                <a:latin typeface="Calibri"/>
                <a:cs typeface="Calibri"/>
              </a:rPr>
              <a:t>      </a:t>
            </a:r>
            <a:endParaRPr lang="en-US" sz="2500">
              <a:solidFill>
                <a:schemeClr val="tx1">
                  <a:lumMod val="65000"/>
                  <a:lumOff val="35000"/>
                </a:schemeClr>
              </a:solidFill>
              <a:latin typeface="Calibri" panose="020F0502020204030204" pitchFamily="34" charset="0"/>
              <a:cs typeface="Calibri"/>
            </a:endParaRPr>
          </a:p>
          <a:p>
            <a:pPr marL="0" indent="0">
              <a:spcBef>
                <a:spcPts val="0"/>
              </a:spcBef>
              <a:buNone/>
            </a:pPr>
            <a:endParaRPr lang="en-US" sz="2500" b="0" i="0">
              <a:solidFill>
                <a:schemeClr val="tx1">
                  <a:lumMod val="65000"/>
                  <a:lumOff val="35000"/>
                </a:schemeClr>
              </a:solidFill>
              <a:effectLst/>
              <a:latin typeface="Calibri" panose="020F0502020204030204" pitchFamily="34" charset="0"/>
              <a:cs typeface="Calibri"/>
            </a:endParaRPr>
          </a:p>
          <a:p>
            <a:pPr marL="0" indent="0" fontAlgn="ctr">
              <a:spcBef>
                <a:spcPts val="0"/>
              </a:spcBef>
              <a:buNone/>
            </a:pPr>
            <a:r>
              <a:rPr lang="en-US" sz="2500" b="0" i="0">
                <a:solidFill>
                  <a:schemeClr val="tx1">
                    <a:lumMod val="65000"/>
                    <a:lumOff val="35000"/>
                  </a:schemeClr>
                </a:solidFill>
                <a:effectLst/>
                <a:latin typeface="Calibri" panose="020F0502020204030204" pitchFamily="34" charset="0"/>
              </a:rPr>
              <a:t>Data encapsulation and governance</a:t>
            </a:r>
          </a:p>
        </p:txBody>
      </p:sp>
      <p:grpSp>
        <p:nvGrpSpPr>
          <p:cNvPr id="10" name="Group 9">
            <a:extLst>
              <a:ext uri="{FF2B5EF4-FFF2-40B4-BE49-F238E27FC236}">
                <a16:creationId xmlns:a16="http://schemas.microsoft.com/office/drawing/2014/main" id="{EC0ED779-B007-458A-BAF9-AEA8FC87972C}"/>
              </a:ext>
            </a:extLst>
          </p:cNvPr>
          <p:cNvGrpSpPr/>
          <p:nvPr/>
        </p:nvGrpSpPr>
        <p:grpSpPr>
          <a:xfrm>
            <a:off x="5181600" y="4664075"/>
            <a:ext cx="1828800" cy="1828800"/>
            <a:chOff x="541116" y="2543770"/>
            <a:chExt cx="914400" cy="914400"/>
          </a:xfrm>
        </p:grpSpPr>
        <p:pic>
          <p:nvPicPr>
            <p:cNvPr id="12" name="Graphic 11" descr="Circles with lines with solid fill">
              <a:extLst>
                <a:ext uri="{FF2B5EF4-FFF2-40B4-BE49-F238E27FC236}">
                  <a16:creationId xmlns:a16="http://schemas.microsoft.com/office/drawing/2014/main" id="{2C1B5E0C-12FC-4504-8454-DF63064B45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116" y="2543770"/>
              <a:ext cx="914400" cy="914400"/>
            </a:xfrm>
            <a:prstGeom prst="rect">
              <a:avLst/>
            </a:prstGeom>
            <a:effectLst>
              <a:outerShdw blurRad="50800" dist="38100" dir="5400000" algn="t" rotWithShape="0">
                <a:prstClr val="black">
                  <a:alpha val="40000"/>
                </a:prstClr>
              </a:outerShdw>
            </a:effectLst>
          </p:spPr>
        </p:pic>
        <p:pic>
          <p:nvPicPr>
            <p:cNvPr id="15" name="Graphic 14" descr="Harvey Balls 100% with solid fill">
              <a:extLst>
                <a:ext uri="{FF2B5EF4-FFF2-40B4-BE49-F238E27FC236}">
                  <a16:creationId xmlns:a16="http://schemas.microsoft.com/office/drawing/2014/main" id="{A26A51BB-4F62-4373-A263-6C34805C3D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016" y="2635210"/>
              <a:ext cx="228600" cy="228600"/>
            </a:xfrm>
            <a:prstGeom prst="rect">
              <a:avLst/>
            </a:prstGeom>
            <a:effectLst>
              <a:outerShdw blurRad="50800" dist="38100" dir="5400000" algn="t" rotWithShape="0">
                <a:prstClr val="black">
                  <a:alpha val="40000"/>
                </a:prstClr>
              </a:outerShdw>
            </a:effectLst>
          </p:spPr>
        </p:pic>
      </p:grpSp>
      <p:pic>
        <p:nvPicPr>
          <p:cNvPr id="4" name="Picture 4" descr="Icon&#10;&#10;Description automatically generated">
            <a:extLst>
              <a:ext uri="{FF2B5EF4-FFF2-40B4-BE49-F238E27FC236}">
                <a16:creationId xmlns:a16="http://schemas.microsoft.com/office/drawing/2014/main" id="{88E677E2-E287-475F-8EEC-FAE007537F62}"/>
              </a:ext>
            </a:extLst>
          </p:cNvPr>
          <p:cNvPicPr>
            <a:picLocks noChangeAspect="1"/>
          </p:cNvPicPr>
          <p:nvPr/>
        </p:nvPicPr>
        <p:blipFill>
          <a:blip r:embed="rId7"/>
          <a:stretch>
            <a:fillRect/>
          </a:stretch>
        </p:blipFill>
        <p:spPr>
          <a:xfrm>
            <a:off x="6553919" y="2079842"/>
            <a:ext cx="266700" cy="236192"/>
          </a:xfrm>
          <a:prstGeom prst="rect">
            <a:avLst/>
          </a:prstGeom>
        </p:spPr>
      </p:pic>
      <p:pic>
        <p:nvPicPr>
          <p:cNvPr id="9" name="Picture 4" descr="Icon&#10;&#10;Description automatically generated">
            <a:extLst>
              <a:ext uri="{FF2B5EF4-FFF2-40B4-BE49-F238E27FC236}">
                <a16:creationId xmlns:a16="http://schemas.microsoft.com/office/drawing/2014/main" id="{0F411C42-0A20-4645-B5AA-A3EDD6550ACF}"/>
              </a:ext>
            </a:extLst>
          </p:cNvPr>
          <p:cNvPicPr>
            <a:picLocks noChangeAspect="1"/>
          </p:cNvPicPr>
          <p:nvPr/>
        </p:nvPicPr>
        <p:blipFill>
          <a:blip r:embed="rId7"/>
          <a:stretch>
            <a:fillRect/>
          </a:stretch>
        </p:blipFill>
        <p:spPr>
          <a:xfrm>
            <a:off x="4019909" y="2356606"/>
            <a:ext cx="266700" cy="236192"/>
          </a:xfrm>
          <a:prstGeom prst="rect">
            <a:avLst/>
          </a:prstGeom>
        </p:spPr>
      </p:pic>
      <p:pic>
        <p:nvPicPr>
          <p:cNvPr id="11" name="Picture 4" descr="Icon&#10;&#10;Description automatically generated">
            <a:extLst>
              <a:ext uri="{FF2B5EF4-FFF2-40B4-BE49-F238E27FC236}">
                <a16:creationId xmlns:a16="http://schemas.microsoft.com/office/drawing/2014/main" id="{3FDECBCA-F1F4-4710-990A-269965889A76}"/>
              </a:ext>
            </a:extLst>
          </p:cNvPr>
          <p:cNvPicPr>
            <a:picLocks noChangeAspect="1"/>
          </p:cNvPicPr>
          <p:nvPr/>
        </p:nvPicPr>
        <p:blipFill>
          <a:blip r:embed="rId7"/>
          <a:stretch>
            <a:fillRect/>
          </a:stretch>
        </p:blipFill>
        <p:spPr>
          <a:xfrm>
            <a:off x="5612202" y="2651342"/>
            <a:ext cx="266700" cy="236192"/>
          </a:xfrm>
          <a:prstGeom prst="rect">
            <a:avLst/>
          </a:prstGeom>
        </p:spPr>
      </p:pic>
      <p:pic>
        <p:nvPicPr>
          <p:cNvPr id="14" name="Picture 4" descr="Icon&#10;&#10;Description automatically generated">
            <a:extLst>
              <a:ext uri="{FF2B5EF4-FFF2-40B4-BE49-F238E27FC236}">
                <a16:creationId xmlns:a16="http://schemas.microsoft.com/office/drawing/2014/main" id="{C83BCC24-80CD-49A4-8477-D324FEB4A52C}"/>
              </a:ext>
            </a:extLst>
          </p:cNvPr>
          <p:cNvPicPr>
            <a:picLocks noChangeAspect="1"/>
          </p:cNvPicPr>
          <p:nvPr/>
        </p:nvPicPr>
        <p:blipFill>
          <a:blip r:embed="rId7"/>
          <a:stretch>
            <a:fillRect/>
          </a:stretch>
        </p:blipFill>
        <p:spPr>
          <a:xfrm>
            <a:off x="8620664" y="3305511"/>
            <a:ext cx="266700" cy="236192"/>
          </a:xfrm>
          <a:prstGeom prst="rect">
            <a:avLst/>
          </a:prstGeom>
        </p:spPr>
      </p:pic>
      <p:pic>
        <p:nvPicPr>
          <p:cNvPr id="16" name="Picture 4" descr="Icon&#10;&#10;Description automatically generated">
            <a:extLst>
              <a:ext uri="{FF2B5EF4-FFF2-40B4-BE49-F238E27FC236}">
                <a16:creationId xmlns:a16="http://schemas.microsoft.com/office/drawing/2014/main" id="{354226FA-92E6-497F-9FBF-D8AEE622BCAB}"/>
              </a:ext>
            </a:extLst>
          </p:cNvPr>
          <p:cNvPicPr>
            <a:picLocks noChangeAspect="1"/>
          </p:cNvPicPr>
          <p:nvPr/>
        </p:nvPicPr>
        <p:blipFill>
          <a:blip r:embed="rId7"/>
          <a:stretch>
            <a:fillRect/>
          </a:stretch>
        </p:blipFill>
        <p:spPr>
          <a:xfrm>
            <a:off x="5928504" y="4171846"/>
            <a:ext cx="266700" cy="236192"/>
          </a:xfrm>
          <a:prstGeom prst="rect">
            <a:avLst/>
          </a:prstGeom>
        </p:spPr>
      </p:pic>
      <p:sp>
        <p:nvSpPr>
          <p:cNvPr id="5" name="TextBox 4">
            <a:extLst>
              <a:ext uri="{FF2B5EF4-FFF2-40B4-BE49-F238E27FC236}">
                <a16:creationId xmlns:a16="http://schemas.microsoft.com/office/drawing/2014/main" id="{192A6443-24C6-4A02-9D28-0B78CE31F61F}"/>
              </a:ext>
            </a:extLst>
          </p:cNvPr>
          <p:cNvSpPr txBox="1"/>
          <p:nvPr/>
        </p:nvSpPr>
        <p:spPr>
          <a:xfrm>
            <a:off x="8832164" y="3218372"/>
            <a:ext cx="3458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(Enabled with revisions and KEDA)</a:t>
            </a:r>
            <a:endParaRPr lang="en-US" b="1">
              <a:cs typeface="Calibri"/>
            </a:endParaRPr>
          </a:p>
        </p:txBody>
      </p:sp>
      <p:sp>
        <p:nvSpPr>
          <p:cNvPr id="18" name="TextBox 1">
            <a:extLst>
              <a:ext uri="{FF2B5EF4-FFF2-40B4-BE49-F238E27FC236}">
                <a16:creationId xmlns:a16="http://schemas.microsoft.com/office/drawing/2014/main" id="{7FAA9B11-1E84-430C-8D33-D5431AEC3C17}"/>
              </a:ext>
            </a:extLst>
          </p:cNvPr>
          <p:cNvSpPr txBox="1"/>
          <p:nvPr/>
        </p:nvSpPr>
        <p:spPr>
          <a:xfrm>
            <a:off x="6198079" y="4102678"/>
            <a:ext cx="33901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(Enabled with </a:t>
            </a:r>
            <a:r>
              <a:rPr lang="en-US" b="1" err="1"/>
              <a:t>Dapr</a:t>
            </a:r>
            <a:r>
              <a:rPr lang="en-US" b="1"/>
              <a:t>)</a:t>
            </a:r>
            <a:endParaRPr lang="en-US" b="1">
              <a:cs typeface="Calibri"/>
            </a:endParaRPr>
          </a:p>
        </p:txBody>
      </p:sp>
      <p:sp>
        <p:nvSpPr>
          <p:cNvPr id="19" name="TextBox 1">
            <a:extLst>
              <a:ext uri="{FF2B5EF4-FFF2-40B4-BE49-F238E27FC236}">
                <a16:creationId xmlns:a16="http://schemas.microsoft.com/office/drawing/2014/main" id="{74FB3A48-F14F-424C-B09B-866D56B4E56E}"/>
              </a:ext>
            </a:extLst>
          </p:cNvPr>
          <p:cNvSpPr txBox="1"/>
          <p:nvPr/>
        </p:nvSpPr>
        <p:spPr>
          <a:xfrm>
            <a:off x="6198079" y="1733909"/>
            <a:ext cx="33901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(Enabled with </a:t>
            </a:r>
            <a:r>
              <a:rPr lang="en-US" b="1" err="1"/>
              <a:t>Dapr</a:t>
            </a:r>
            <a:r>
              <a:rPr lang="en-US" b="1"/>
              <a:t>)</a:t>
            </a:r>
            <a:endParaRPr lang="en-US" b="1">
              <a:cs typeface="Calibri"/>
            </a:endParaRPr>
          </a:p>
        </p:txBody>
      </p:sp>
      <p:sp>
        <p:nvSpPr>
          <p:cNvPr id="17" name="Title 4">
            <a:extLst>
              <a:ext uri="{FF2B5EF4-FFF2-40B4-BE49-F238E27FC236}">
                <a16:creationId xmlns:a16="http://schemas.microsoft.com/office/drawing/2014/main" id="{616A13D4-A04E-44E6-8EDB-A1B43B054F32}"/>
              </a:ext>
            </a:extLst>
          </p:cNvPr>
          <p:cNvSpPr>
            <a:spLocks noGrp="1"/>
          </p:cNvSpPr>
          <p:nvPr>
            <p:ph type="title"/>
          </p:nvPr>
        </p:nvSpPr>
        <p:spPr>
          <a:xfrm>
            <a:off x="588963" y="457200"/>
            <a:ext cx="11017250" cy="553998"/>
          </a:xfrm>
        </p:spPr>
        <p:txBody>
          <a:bodyPr/>
          <a:lstStyle/>
          <a:p>
            <a:r>
              <a:rPr lang="en-US"/>
              <a:t>Common microservices requirements</a:t>
            </a:r>
            <a:endParaRPr lang="en-US" sz="2400"/>
          </a:p>
        </p:txBody>
      </p:sp>
    </p:spTree>
    <p:extLst>
      <p:ext uri="{BB962C8B-B14F-4D97-AF65-F5344CB8AC3E}">
        <p14:creationId xmlns:p14="http://schemas.microsoft.com/office/powerpoint/2010/main" val="2213004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idx="4294967295"/>
          </p:nvPr>
        </p:nvSpPr>
        <p:spPr>
          <a:xfrm>
            <a:off x="1174750" y="457200"/>
            <a:ext cx="11017250" cy="554038"/>
          </a:xfrm>
        </p:spPr>
        <p:txBody>
          <a:bodyPr/>
          <a:lstStyle/>
          <a:p>
            <a:r>
              <a:rPr lang="en-US"/>
              <a:t>Fully managed </a:t>
            </a:r>
            <a:r>
              <a:rPr lang="en-US" err="1"/>
              <a:t>Dapr</a:t>
            </a:r>
            <a:r>
              <a:rPr lang="en-US"/>
              <a:t> using the sidecar model</a:t>
            </a:r>
          </a:p>
        </p:txBody>
      </p:sp>
      <p:sp>
        <p:nvSpPr>
          <p:cNvPr id="36" name="TextBox 35">
            <a:extLst>
              <a:ext uri="{FF2B5EF4-FFF2-40B4-BE49-F238E27FC236}">
                <a16:creationId xmlns:a16="http://schemas.microsoft.com/office/drawing/2014/main" id="{D546A33C-267A-46ED-B49E-A20C2F9F9728}"/>
              </a:ext>
            </a:extLst>
          </p:cNvPr>
          <p:cNvSpPr txBox="1"/>
          <p:nvPr/>
        </p:nvSpPr>
        <p:spPr>
          <a:xfrm>
            <a:off x="1124287" y="3949457"/>
            <a:ext cx="8072692" cy="2046714"/>
          </a:xfrm>
          <a:prstGeom prst="rect">
            <a:avLst/>
          </a:prstGeom>
          <a:noFill/>
        </p:spPr>
        <p:txBody>
          <a:bodyPr wrap="square">
            <a:spAutoFit/>
          </a:bodyPr>
          <a:lstStyle/>
          <a:p>
            <a:pPr defTabSz="914367">
              <a:spcBef>
                <a:spcPts val="300"/>
              </a:spcBef>
              <a:spcAft>
                <a:spcPts val="1200"/>
              </a:spcAft>
              <a:defRPr/>
            </a:pPr>
            <a:r>
              <a:rPr lang="en-US" sz="1600" kern="0">
                <a:solidFill>
                  <a:srgbClr val="FFFFFF"/>
                </a:solidFill>
                <a:latin typeface="Segoe UI Semibold"/>
                <a:ea typeface="Segoe UI" pitchFamily="34" charset="0"/>
                <a:cs typeface="Segoe UI" pitchFamily="34" charset="0"/>
              </a:rPr>
              <a:t>Service-to-service invocation</a:t>
            </a:r>
            <a:br>
              <a:rPr kumimoji="0" lang="en-US" sz="1600" b="1" i="0" u="none" strike="noStrike" kern="0" cap="none" spc="0" normalizeH="0" baseline="0" noProof="0">
                <a:ln>
                  <a:noFill/>
                </a:ln>
                <a:effectLst/>
                <a:uLnTx/>
                <a:uFillTx/>
                <a:latin typeface="Consolas" panose="020B0609020204030204" pitchFamily="49" charset="0"/>
                <a:ea typeface="+mn-ea"/>
                <a:cs typeface="+mn-cs"/>
              </a:rPr>
            </a:br>
            <a:r>
              <a:rPr kumimoji="0" lang="en-US" sz="1600" b="1" i="0" u="none" strike="noStrike" kern="0" cap="none" spc="0" normalizeH="0" baseline="0" noProof="0">
                <a:ln>
                  <a:noFill/>
                </a:ln>
                <a:effectLst/>
                <a:uLnTx/>
                <a:uFillTx/>
                <a:latin typeface="Consolas" panose="020B0609020204030204" pitchFamily="49" charset="0"/>
                <a:ea typeface="+mn-ea"/>
                <a:cs typeface="+mn-cs"/>
              </a:rPr>
              <a:t>POST</a:t>
            </a:r>
            <a:r>
              <a:rPr kumimoji="0" lang="en-US" sz="1600" b="0" i="0" u="none" strike="noStrike" kern="0" cap="none" spc="0" normalizeH="0" baseline="0" noProof="0">
                <a:ln>
                  <a:noFill/>
                </a:ln>
                <a:effectLst/>
                <a:uLnTx/>
                <a:uFillTx/>
                <a:latin typeface="Consolas" panose="020B0609020204030204" pitchFamily="49" charset="0"/>
                <a:ea typeface="+mn-ea"/>
                <a:cs typeface="+mn-cs"/>
              </a:rPr>
              <a:t> http://localhost:3500/v1.0/</a:t>
            </a:r>
            <a:r>
              <a:rPr kumimoji="0" lang="en-US" b="1" i="0" u="none" strike="noStrike" kern="0" cap="none" spc="0" normalizeH="0" baseline="0" noProof="0">
                <a:ln>
                  <a:noFill/>
                </a:ln>
                <a:effectLst/>
                <a:uLnTx/>
                <a:uFillTx/>
                <a:latin typeface="Consolas" panose="020B0609020204030204" pitchFamily="49" charset="0"/>
                <a:ea typeface="+mn-ea"/>
                <a:cs typeface="+mn-cs"/>
              </a:rPr>
              <a:t>invoke</a:t>
            </a:r>
            <a:r>
              <a:rPr kumimoji="0" lang="en-US" sz="1600" b="0" i="0" u="none" strike="noStrike" kern="0" cap="none" spc="0" normalizeH="0" baseline="0" noProof="0">
                <a:ln>
                  <a:noFill/>
                </a:ln>
                <a:effectLst/>
                <a:uLnTx/>
                <a:uFillTx/>
                <a:latin typeface="Consolas" panose="020B0609020204030204" pitchFamily="49" charset="0"/>
                <a:ea typeface="+mn-ea"/>
                <a:cs typeface="+mn-cs"/>
              </a:rPr>
              <a:t>/cart/method/neworder</a:t>
            </a:r>
          </a:p>
          <a:p>
            <a:pPr defTabSz="914367">
              <a:spcBef>
                <a:spcPts val="300"/>
              </a:spcBef>
              <a:spcAft>
                <a:spcPts val="1200"/>
              </a:spcAft>
              <a:defRPr/>
            </a:pPr>
            <a:r>
              <a:rPr lang="en-US" sz="1600" kern="0">
                <a:solidFill>
                  <a:srgbClr val="FFFFFF"/>
                </a:solidFill>
                <a:latin typeface="Segoe UI Semibold"/>
                <a:ea typeface="Segoe UI" pitchFamily="34" charset="0"/>
                <a:cs typeface="Segoe UI" pitchFamily="34" charset="0"/>
              </a:rPr>
              <a:t>State management</a:t>
            </a:r>
            <a:br>
              <a:rPr lang="en-US" sz="1600" kern="0">
                <a:solidFill>
                  <a:srgbClr val="FFFFFF"/>
                </a:solidFill>
                <a:latin typeface="Segoe UI Semibold"/>
                <a:ea typeface="Segoe UI" pitchFamily="34" charset="0"/>
                <a:cs typeface="Segoe UI" pitchFamily="34" charset="0"/>
              </a:rPr>
            </a:br>
            <a:r>
              <a:rPr kumimoji="0" lang="en-US" sz="1600" b="1" i="0" u="none" strike="noStrike" kern="0" cap="none" spc="0" normalizeH="0" baseline="0" noProof="0">
                <a:ln>
                  <a:noFill/>
                </a:ln>
                <a:effectLst/>
                <a:uLnTx/>
                <a:uFillTx/>
                <a:latin typeface="Consolas" panose="020B0609020204030204" pitchFamily="49" charset="0"/>
                <a:ea typeface="+mn-ea"/>
                <a:cs typeface="+mn-cs"/>
              </a:rPr>
              <a:t>GET</a:t>
            </a:r>
            <a:r>
              <a:rPr kumimoji="0" lang="en-US" sz="1600" b="0" i="0" u="none" strike="noStrike" kern="0" cap="none" spc="0" normalizeH="0" baseline="0" noProof="0">
                <a:ln>
                  <a:noFill/>
                </a:ln>
                <a:effectLst/>
                <a:uLnTx/>
                <a:uFillTx/>
                <a:latin typeface="Consolas" panose="020B0609020204030204" pitchFamily="49" charset="0"/>
                <a:ea typeface="+mn-ea"/>
                <a:cs typeface="+mn-cs"/>
              </a:rPr>
              <a:t> http://localhost:3500/v1.0/</a:t>
            </a:r>
            <a:r>
              <a:rPr kumimoji="0" lang="en-US" b="1" i="0" u="none" strike="noStrike" kern="0" cap="none" spc="0" normalizeH="0" baseline="0" noProof="0">
                <a:ln>
                  <a:noFill/>
                </a:ln>
                <a:effectLst/>
                <a:uLnTx/>
                <a:uFillTx/>
                <a:latin typeface="Consolas" panose="020B0609020204030204" pitchFamily="49" charset="0"/>
                <a:ea typeface="+mn-ea"/>
                <a:cs typeface="+mn-cs"/>
              </a:rPr>
              <a:t>state</a:t>
            </a:r>
            <a:r>
              <a:rPr kumimoji="0" lang="en-US" sz="1600" b="0" i="0" u="none" strike="noStrike" kern="0" cap="none" spc="0" normalizeH="0" baseline="0" noProof="0">
                <a:ln>
                  <a:noFill/>
                </a:ln>
                <a:effectLst/>
                <a:uLnTx/>
                <a:uFillTx/>
                <a:latin typeface="Consolas" panose="020B0609020204030204" pitchFamily="49" charset="0"/>
                <a:ea typeface="+mn-ea"/>
                <a:cs typeface="+mn-cs"/>
              </a:rPr>
              <a:t>/inventory/item67</a:t>
            </a:r>
          </a:p>
          <a:p>
            <a:pPr defTabSz="914367">
              <a:spcBef>
                <a:spcPts val="300"/>
              </a:spcBef>
              <a:spcAft>
                <a:spcPts val="1200"/>
              </a:spcAft>
              <a:defRPr/>
            </a:pPr>
            <a:r>
              <a:rPr lang="en-US" sz="1600" kern="0">
                <a:solidFill>
                  <a:srgbClr val="FFFFFF"/>
                </a:solidFill>
                <a:latin typeface="Segoe UI Semibold"/>
                <a:ea typeface="Segoe UI" pitchFamily="34" charset="0"/>
                <a:cs typeface="Segoe UI" pitchFamily="34" charset="0"/>
              </a:rPr>
              <a:t>Publish and subscribe</a:t>
            </a:r>
            <a:br>
              <a:rPr kumimoji="0" lang="en-US" sz="1600" b="1" i="0" u="none" strike="noStrike" kern="0" cap="none" spc="0" normalizeH="0" baseline="0" noProof="0">
                <a:ln>
                  <a:noFill/>
                </a:ln>
                <a:effectLst/>
                <a:uLnTx/>
                <a:uFillTx/>
                <a:latin typeface="Consolas" panose="020B0609020204030204" pitchFamily="49" charset="0"/>
                <a:ea typeface="+mn-ea"/>
                <a:cs typeface="+mn-cs"/>
              </a:rPr>
            </a:br>
            <a:r>
              <a:rPr kumimoji="0" lang="en-US" sz="1600" b="1" i="0" u="none" strike="noStrike" kern="0" cap="none" spc="0" normalizeH="0" baseline="0" noProof="0">
                <a:ln>
                  <a:noFill/>
                </a:ln>
                <a:effectLst/>
                <a:uLnTx/>
                <a:uFillTx/>
                <a:latin typeface="Consolas" panose="020B0609020204030204" pitchFamily="49" charset="0"/>
                <a:ea typeface="+mn-ea"/>
                <a:cs typeface="+mn-cs"/>
              </a:rPr>
              <a:t>POST</a:t>
            </a:r>
            <a:r>
              <a:rPr kumimoji="0" lang="en-US" sz="1600" b="0" i="0" u="none" strike="noStrike" kern="0" cap="none" spc="0" normalizeH="0" baseline="0" noProof="0">
                <a:ln>
                  <a:noFill/>
                </a:ln>
                <a:effectLst/>
                <a:uLnTx/>
                <a:uFillTx/>
                <a:latin typeface="Consolas" panose="020B0609020204030204" pitchFamily="49" charset="0"/>
                <a:ea typeface="+mn-ea"/>
                <a:cs typeface="+mn-cs"/>
              </a:rPr>
              <a:t> http://localhost:3500/v1.0/</a:t>
            </a:r>
            <a:r>
              <a:rPr kumimoji="0" lang="en-US" b="1" i="0" u="none" strike="noStrike" kern="0" cap="none" spc="0" normalizeH="0" baseline="0" noProof="0">
                <a:ln>
                  <a:noFill/>
                </a:ln>
                <a:effectLst/>
                <a:uLnTx/>
                <a:uFillTx/>
                <a:latin typeface="Consolas" panose="020B0609020204030204" pitchFamily="49" charset="0"/>
                <a:ea typeface="+mn-ea"/>
                <a:cs typeface="+mn-cs"/>
              </a:rPr>
              <a:t>publish</a:t>
            </a:r>
            <a:r>
              <a:rPr kumimoji="0" lang="en-US" sz="1600" b="0" i="0" u="none" strike="noStrike" kern="0" cap="none" spc="0" normalizeH="0" baseline="0" noProof="0">
                <a:ln>
                  <a:noFill/>
                </a:ln>
                <a:effectLst/>
                <a:uLnTx/>
                <a:uFillTx/>
                <a:latin typeface="Consolas" panose="020B0609020204030204" pitchFamily="49" charset="0"/>
                <a:ea typeface="+mn-ea"/>
                <a:cs typeface="+mn-cs"/>
              </a:rPr>
              <a:t>/shipping/orders</a:t>
            </a:r>
          </a:p>
        </p:txBody>
      </p:sp>
      <p:grpSp>
        <p:nvGrpSpPr>
          <p:cNvPr id="17" name="Group 16">
            <a:extLst>
              <a:ext uri="{FF2B5EF4-FFF2-40B4-BE49-F238E27FC236}">
                <a16:creationId xmlns:a16="http://schemas.microsoft.com/office/drawing/2014/main" id="{EC0A2AAC-5623-4E50-B909-92BD482A40BE}"/>
              </a:ext>
            </a:extLst>
          </p:cNvPr>
          <p:cNvGrpSpPr/>
          <p:nvPr/>
        </p:nvGrpSpPr>
        <p:grpSpPr>
          <a:xfrm>
            <a:off x="1174750" y="1701111"/>
            <a:ext cx="3054351" cy="1198562"/>
            <a:chOff x="3987692" y="2178232"/>
            <a:chExt cx="3054351" cy="1198562"/>
          </a:xfrm>
        </p:grpSpPr>
        <p:sp>
          <p:nvSpPr>
            <p:cNvPr id="4" name="Rectangle 3">
              <a:extLst>
                <a:ext uri="{FF2B5EF4-FFF2-40B4-BE49-F238E27FC236}">
                  <a16:creationId xmlns:a16="http://schemas.microsoft.com/office/drawing/2014/main" id="{D794D91A-8D29-4167-8930-8E707CF1DD2B}"/>
                </a:ext>
                <a:ext uri="{C183D7F6-B498-43B3-948B-1728B52AA6E4}">
                  <adec:decorative xmlns:adec="http://schemas.microsoft.com/office/drawing/2017/decorative" val="1"/>
                </a:ext>
              </a:extLst>
            </p:cNvPr>
            <p:cNvSpPr/>
            <p:nvPr/>
          </p:nvSpPr>
          <p:spPr bwMode="auto">
            <a:xfrm>
              <a:off x="3987692" y="2178232"/>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9" name="Graphic 8" descr="Azure Container Apps icon">
              <a:extLst>
                <a:ext uri="{FF2B5EF4-FFF2-40B4-BE49-F238E27FC236}">
                  <a16:creationId xmlns:a16="http://schemas.microsoft.com/office/drawing/2014/main" id="{623BB1F8-1396-4B89-82ED-A5F2DB63C6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241967" y="2317056"/>
              <a:ext cx="545802" cy="545800"/>
            </a:xfrm>
            <a:prstGeom prst="rect">
              <a:avLst/>
            </a:prstGeom>
          </p:spPr>
        </p:pic>
        <p:sp>
          <p:nvSpPr>
            <p:cNvPr id="10" name="Title 3">
              <a:extLst>
                <a:ext uri="{FF2B5EF4-FFF2-40B4-BE49-F238E27FC236}">
                  <a16:creationId xmlns:a16="http://schemas.microsoft.com/office/drawing/2014/main" id="{D22A444D-8D39-4374-B811-9336CC02482A}"/>
                </a:ext>
              </a:extLst>
            </p:cNvPr>
            <p:cNvSpPr txBox="1">
              <a:spLocks/>
            </p:cNvSpPr>
            <p:nvPr/>
          </p:nvSpPr>
          <p:spPr>
            <a:xfrm>
              <a:off x="4344787" y="2949651"/>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grpSp>
      <p:grpSp>
        <p:nvGrpSpPr>
          <p:cNvPr id="18" name="Group 17">
            <a:extLst>
              <a:ext uri="{FF2B5EF4-FFF2-40B4-BE49-F238E27FC236}">
                <a16:creationId xmlns:a16="http://schemas.microsoft.com/office/drawing/2014/main" id="{BC22D33E-16AC-48EC-A43E-7B041C885863}"/>
              </a:ext>
            </a:extLst>
          </p:cNvPr>
          <p:cNvGrpSpPr/>
          <p:nvPr/>
        </p:nvGrpSpPr>
        <p:grpSpPr>
          <a:xfrm>
            <a:off x="4326195" y="1701111"/>
            <a:ext cx="1373672" cy="1198562"/>
            <a:chOff x="7139137" y="2178232"/>
            <a:chExt cx="1373672" cy="1198562"/>
          </a:xfrm>
        </p:grpSpPr>
        <p:sp>
          <p:nvSpPr>
            <p:cNvPr id="7" name="Rectangle 6">
              <a:extLst>
                <a:ext uri="{FF2B5EF4-FFF2-40B4-BE49-F238E27FC236}">
                  <a16:creationId xmlns:a16="http://schemas.microsoft.com/office/drawing/2014/main" id="{99152873-B2C5-472B-84E6-B1650360761A}"/>
                </a:ext>
                <a:ext uri="{C183D7F6-B498-43B3-948B-1728B52AA6E4}">
                  <adec:decorative xmlns:adec="http://schemas.microsoft.com/office/drawing/2017/decorative" val="1"/>
                </a:ext>
              </a:extLst>
            </p:cNvPr>
            <p:cNvSpPr/>
            <p:nvPr/>
          </p:nvSpPr>
          <p:spPr bwMode="auto">
            <a:xfrm>
              <a:off x="7139137" y="2178232"/>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1" name="Graphic 10" descr="Dapr logo">
              <a:extLst>
                <a:ext uri="{FF2B5EF4-FFF2-40B4-BE49-F238E27FC236}">
                  <a16:creationId xmlns:a16="http://schemas.microsoft.com/office/drawing/2014/main" id="{1FB375EF-E858-4BB9-A2F6-5D72ACC9DF95}"/>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7492623" y="2363179"/>
              <a:ext cx="666700" cy="519210"/>
            </a:xfrm>
            <a:prstGeom prst="rect">
              <a:avLst/>
            </a:prstGeom>
          </p:spPr>
        </p:pic>
        <p:sp>
          <p:nvSpPr>
            <p:cNvPr id="12" name="Title 3">
              <a:extLst>
                <a:ext uri="{FF2B5EF4-FFF2-40B4-BE49-F238E27FC236}">
                  <a16:creationId xmlns:a16="http://schemas.microsoft.com/office/drawing/2014/main" id="{ECDB3A95-6555-448D-B192-904D3E63297D}"/>
                </a:ext>
              </a:extLst>
            </p:cNvPr>
            <p:cNvSpPr txBox="1">
              <a:spLocks/>
            </p:cNvSpPr>
            <p:nvPr/>
          </p:nvSpPr>
          <p:spPr>
            <a:xfrm>
              <a:off x="7372247" y="2949651"/>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grpSp>
      <p:grpSp>
        <p:nvGrpSpPr>
          <p:cNvPr id="16" name="Group 15">
            <a:extLst>
              <a:ext uri="{FF2B5EF4-FFF2-40B4-BE49-F238E27FC236}">
                <a16:creationId xmlns:a16="http://schemas.microsoft.com/office/drawing/2014/main" id="{1B96725A-52B7-47F1-B22E-53F079028D83}"/>
              </a:ext>
            </a:extLst>
          </p:cNvPr>
          <p:cNvGrpSpPr/>
          <p:nvPr/>
        </p:nvGrpSpPr>
        <p:grpSpPr>
          <a:xfrm>
            <a:off x="1763424" y="2980803"/>
            <a:ext cx="3342586" cy="449566"/>
            <a:chOff x="4576366" y="3457924"/>
            <a:chExt cx="3342586" cy="449566"/>
          </a:xfrm>
        </p:grpSpPr>
        <p:sp>
          <p:nvSpPr>
            <p:cNvPr id="3" name="Rectangle 55">
              <a:extLst>
                <a:ext uri="{FF2B5EF4-FFF2-40B4-BE49-F238E27FC236}">
                  <a16:creationId xmlns:a16="http://schemas.microsoft.com/office/drawing/2014/main" id="{A86BD203-EB97-4051-A272-E3CAFD42F600}"/>
                </a:ext>
                <a:ext uri="{C183D7F6-B498-43B3-948B-1728B52AA6E4}">
                  <adec:decorative xmlns:adec="http://schemas.microsoft.com/office/drawing/2017/decorative" val="1"/>
                </a:ext>
              </a:extLst>
            </p:cNvPr>
            <p:cNvSpPr/>
            <p:nvPr/>
          </p:nvSpPr>
          <p:spPr bwMode="auto">
            <a:xfrm>
              <a:off x="4576366" y="3457924"/>
              <a:ext cx="3342586"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 name="Title 3">
              <a:extLst>
                <a:ext uri="{FF2B5EF4-FFF2-40B4-BE49-F238E27FC236}">
                  <a16:creationId xmlns:a16="http://schemas.microsoft.com/office/drawing/2014/main" id="{2D3E064C-45F1-4F35-9925-3BB3B2A99265}"/>
                </a:ext>
              </a:extLst>
            </p:cNvPr>
            <p:cNvSpPr txBox="1">
              <a:spLocks/>
            </p:cNvSpPr>
            <p:nvPr/>
          </p:nvSpPr>
          <p:spPr>
            <a:xfrm>
              <a:off x="5463729" y="3476603"/>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246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250"/>
                            </p:stCondLst>
                            <p:childTnLst>
                              <p:par>
                                <p:cTn id="17" presetID="16" presetClass="entr" presetSubtype="37"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36">
                                            <p:txEl>
                                              <p:pRg st="0" end="0"/>
                                            </p:txEl>
                                          </p:spTgt>
                                        </p:tgtEl>
                                        <p:attrNameLst>
                                          <p:attrName>style.visibility</p:attrName>
                                        </p:attrNameLst>
                                      </p:cBhvr>
                                      <p:to>
                                        <p:strVal val="visible"/>
                                      </p:to>
                                    </p:set>
                                    <p:animEffect transition="in" filter="fade">
                                      <p:cBhvr>
                                        <p:cTn id="23" dur="500"/>
                                        <p:tgtEl>
                                          <p:spTgt spid="36">
                                            <p:txEl>
                                              <p:pRg st="0" end="0"/>
                                            </p:txEl>
                                          </p:spTgt>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36">
                                            <p:txEl>
                                              <p:pRg st="1" end="1"/>
                                            </p:txEl>
                                          </p:spTgt>
                                        </p:tgtEl>
                                        <p:attrNameLst>
                                          <p:attrName>style.visibility</p:attrName>
                                        </p:attrNameLst>
                                      </p:cBhvr>
                                      <p:to>
                                        <p:strVal val="visible"/>
                                      </p:to>
                                    </p:set>
                                    <p:animEffect transition="in" filter="fade">
                                      <p:cBhvr>
                                        <p:cTn id="27" dur="500"/>
                                        <p:tgtEl>
                                          <p:spTgt spid="36">
                                            <p:txEl>
                                              <p:pRg st="1" end="1"/>
                                            </p:txEl>
                                          </p:spTgt>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36">
                                            <p:txEl>
                                              <p:pRg st="2" end="2"/>
                                            </p:txEl>
                                          </p:spTgt>
                                        </p:tgtEl>
                                        <p:attrNameLst>
                                          <p:attrName>style.visibility</p:attrName>
                                        </p:attrNameLst>
                                      </p:cBhvr>
                                      <p:to>
                                        <p:strVal val="visible"/>
                                      </p:to>
                                    </p:set>
                                    <p:animEffect transition="in" filter="fade">
                                      <p:cBhvr>
                                        <p:cTn id="3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idx="4294967295"/>
          </p:nvPr>
        </p:nvSpPr>
        <p:spPr>
          <a:xfrm>
            <a:off x="1104900" y="457200"/>
            <a:ext cx="11087100" cy="554038"/>
          </a:xfrm>
        </p:spPr>
        <p:txBody>
          <a:bodyPr/>
          <a:lstStyle/>
          <a:p>
            <a:r>
              <a:rPr lang="en-US"/>
              <a:t>Dapr components</a:t>
            </a:r>
          </a:p>
        </p:txBody>
      </p:sp>
      <p:cxnSp>
        <p:nvCxnSpPr>
          <p:cNvPr id="85" name="Straight Arrow Connector 84">
            <a:extLst>
              <a:ext uri="{FF2B5EF4-FFF2-40B4-BE49-F238E27FC236}">
                <a16:creationId xmlns:a16="http://schemas.microsoft.com/office/drawing/2014/main" id="{D2E0CF1E-94E2-4272-9205-BF097CA55470}"/>
              </a:ext>
            </a:extLst>
          </p:cNvPr>
          <p:cNvCxnSpPr>
            <a:cxnSpLocks/>
          </p:cNvCxnSpPr>
          <p:nvPr/>
        </p:nvCxnSpPr>
        <p:spPr>
          <a:xfrm rot="16200000" flipH="1">
            <a:off x="5192507" y="2720196"/>
            <a:ext cx="638280" cy="997233"/>
          </a:xfrm>
          <a:prstGeom prst="bentConnector2">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5365AC-F178-4D87-B05E-2E9E7872B190}"/>
              </a:ext>
            </a:extLst>
          </p:cNvPr>
          <p:cNvSpPr txBox="1"/>
          <p:nvPr/>
        </p:nvSpPr>
        <p:spPr>
          <a:xfrm>
            <a:off x="1012779" y="4265958"/>
            <a:ext cx="4756439" cy="184665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Swappable YAML files with</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resource connection details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Over 70 components available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Create components for your resource at: github.com/</a:t>
            </a:r>
            <a:r>
              <a:rPr kumimoji="0" lang="en-US" sz="20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dapr</a:t>
            </a: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/components-</a:t>
            </a:r>
            <a:r>
              <a:rPr kumimoji="0" lang="en-US" sz="20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contrib</a:t>
            </a:r>
            <a:endPar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nvGrpSpPr>
          <p:cNvPr id="47" name="Group 46">
            <a:extLst>
              <a:ext uri="{FF2B5EF4-FFF2-40B4-BE49-F238E27FC236}">
                <a16:creationId xmlns:a16="http://schemas.microsoft.com/office/drawing/2014/main" id="{2A4FADB1-2F5C-4A88-9330-5DD050F67F82}"/>
              </a:ext>
            </a:extLst>
          </p:cNvPr>
          <p:cNvGrpSpPr/>
          <p:nvPr/>
        </p:nvGrpSpPr>
        <p:grpSpPr>
          <a:xfrm>
            <a:off x="6010264" y="1892463"/>
            <a:ext cx="5838295" cy="5338422"/>
            <a:chOff x="6010264" y="686824"/>
            <a:chExt cx="5838295" cy="5338422"/>
          </a:xfrm>
        </p:grpSpPr>
        <p:grpSp>
          <p:nvGrpSpPr>
            <p:cNvPr id="43" name="Group 42">
              <a:extLst>
                <a:ext uri="{FF2B5EF4-FFF2-40B4-BE49-F238E27FC236}">
                  <a16:creationId xmlns:a16="http://schemas.microsoft.com/office/drawing/2014/main" id="{30DCC764-8364-48EC-A694-7D7B197FAF56}"/>
                </a:ext>
              </a:extLst>
            </p:cNvPr>
            <p:cNvGrpSpPr/>
            <p:nvPr/>
          </p:nvGrpSpPr>
          <p:grpSpPr>
            <a:xfrm>
              <a:off x="6010264" y="1018040"/>
              <a:ext cx="826028" cy="2542334"/>
              <a:chOff x="6010264" y="1018040"/>
              <a:chExt cx="826028" cy="2542334"/>
            </a:xfrm>
          </p:grpSpPr>
          <p:cxnSp>
            <p:nvCxnSpPr>
              <p:cNvPr id="52" name="Straight Arrow Connector 51">
                <a:extLst>
                  <a:ext uri="{FF2B5EF4-FFF2-40B4-BE49-F238E27FC236}">
                    <a16:creationId xmlns:a16="http://schemas.microsoft.com/office/drawing/2014/main" id="{7CE36914-A941-40C0-A7A9-BF183EEB689E}"/>
                  </a:ext>
                </a:extLst>
              </p:cNvPr>
              <p:cNvCxnSpPr>
                <a:cxnSpLocks/>
                <a:endCxn id="58" idx="1"/>
              </p:cNvCxnSpPr>
              <p:nvPr/>
            </p:nvCxnSpPr>
            <p:spPr>
              <a:xfrm>
                <a:off x="6010264" y="2319476"/>
                <a:ext cx="826028"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28">
                <a:extLst>
                  <a:ext uri="{FF2B5EF4-FFF2-40B4-BE49-F238E27FC236}">
                    <a16:creationId xmlns:a16="http://schemas.microsoft.com/office/drawing/2014/main" id="{DA7CFAC6-FA86-4DA0-958B-7EF1EA314BFA}"/>
                  </a:ext>
                </a:extLst>
              </p:cNvPr>
              <p:cNvSpPr/>
              <p:nvPr/>
            </p:nvSpPr>
            <p:spPr bwMode="auto">
              <a:xfrm rot="5400000">
                <a:off x="5271997" y="1890961"/>
                <a:ext cx="2276309"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4" name="Group 203">
                <a:extLst>
                  <a:ext uri="{FF2B5EF4-FFF2-40B4-BE49-F238E27FC236}">
                    <a16:creationId xmlns:a16="http://schemas.microsoft.com/office/drawing/2014/main" id="{F77AB96D-18DF-42AE-9909-86033F615280}"/>
                  </a:ext>
                </a:extLst>
              </p:cNvPr>
              <p:cNvGrpSpPr/>
              <p:nvPr/>
            </p:nvGrpSpPr>
            <p:grpSpPr>
              <a:xfrm>
                <a:off x="6315880" y="1018040"/>
                <a:ext cx="248285" cy="269304"/>
                <a:chOff x="6207667" y="1018040"/>
                <a:chExt cx="248285" cy="269304"/>
              </a:xfrm>
            </p:grpSpPr>
            <p:sp>
              <p:nvSpPr>
                <p:cNvPr id="203" name="Rectangle 202">
                  <a:extLst>
                    <a:ext uri="{FF2B5EF4-FFF2-40B4-BE49-F238E27FC236}">
                      <a16:creationId xmlns:a16="http://schemas.microsoft.com/office/drawing/2014/main" id="{8769E980-B728-4179-B929-762F59006D8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335F4C10-BB17-4FB0-A0ED-798EAD6A9BA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DD01DBC5-B5C0-4D0A-9EC8-E08A2CE6EACF}"/>
                    </a:ext>
                  </a:extLst>
                </p:cNvPr>
                <p:cNvSpPr/>
                <p:nvPr/>
              </p:nvSpPr>
              <p:spPr bwMode="auto">
                <a:xfrm>
                  <a:off x="6290186" y="1100560"/>
                  <a:ext cx="104264" cy="1042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647E9282-981F-44DB-AD76-0A4B11DE09F2}"/>
                  </a:ext>
                </a:extLst>
              </p:cNvPr>
              <p:cNvGrpSpPr/>
              <p:nvPr/>
            </p:nvGrpSpPr>
            <p:grpSpPr>
              <a:xfrm>
                <a:off x="6313706" y="2189351"/>
                <a:ext cx="248285" cy="269304"/>
                <a:chOff x="6207667" y="1018040"/>
                <a:chExt cx="248285" cy="269304"/>
              </a:xfrm>
            </p:grpSpPr>
            <p:sp>
              <p:nvSpPr>
                <p:cNvPr id="210" name="Rectangle 209">
                  <a:extLst>
                    <a:ext uri="{FF2B5EF4-FFF2-40B4-BE49-F238E27FC236}">
                      <a16:creationId xmlns:a16="http://schemas.microsoft.com/office/drawing/2014/main" id="{90E54F6F-6A32-4A52-B362-9B2B8680635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1048E32C-4FFE-44B0-AA14-B1EC6E2E91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967FE836-FE0E-47E8-99EA-E1BB7C3754B6}"/>
                    </a:ext>
                  </a:extLst>
                </p:cNvPr>
                <p:cNvSpPr/>
                <p:nvPr/>
              </p:nvSpPr>
              <p:spPr bwMode="auto">
                <a:xfrm>
                  <a:off x="6290186" y="1100560"/>
                  <a:ext cx="104264" cy="1042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4" name="Rectangle 213">
                <a:extLst>
                  <a:ext uri="{FF2B5EF4-FFF2-40B4-BE49-F238E27FC236}">
                    <a16:creationId xmlns:a16="http://schemas.microsoft.com/office/drawing/2014/main" id="{6677D407-D845-4124-B6F8-91FF479D4523}"/>
                  </a:ext>
                </a:extLst>
              </p:cNvPr>
              <p:cNvSpPr/>
              <p:nvPr/>
            </p:nvSpPr>
            <p:spPr bwMode="auto">
              <a:xfrm>
                <a:off x="6315381" y="3484506"/>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F834FCDA-F32D-46A6-A7BF-5271B7D1CE65}"/>
                  </a:ext>
                </a:extLst>
              </p:cNvPr>
              <p:cNvSpPr/>
              <p:nvPr/>
            </p:nvSpPr>
            <p:spPr bwMode="auto">
              <a:xfrm>
                <a:off x="6313998" y="3412299"/>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952F875F-98EA-4A3D-B42A-4EC0AD415F7D}"/>
                </a:ext>
              </a:extLst>
            </p:cNvPr>
            <p:cNvGrpSpPr/>
            <p:nvPr/>
          </p:nvGrpSpPr>
          <p:grpSpPr>
            <a:xfrm>
              <a:off x="6320708" y="3308549"/>
              <a:ext cx="248285" cy="2716697"/>
              <a:chOff x="6207667" y="-1526071"/>
              <a:chExt cx="248285" cy="2716697"/>
            </a:xfrm>
          </p:grpSpPr>
          <p:sp>
            <p:nvSpPr>
              <p:cNvPr id="222" name="Rectangle 221">
                <a:extLst>
                  <a:ext uri="{FF2B5EF4-FFF2-40B4-BE49-F238E27FC236}">
                    <a16:creationId xmlns:a16="http://schemas.microsoft.com/office/drawing/2014/main" id="{E9FB6F86-1CF3-4037-A1E3-E358FAD9BEA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99C80AA4-1B8A-4BB3-AFA8-654EB5DB17A2}"/>
                  </a:ext>
                </a:extLst>
              </p:cNvPr>
              <p:cNvSpPr/>
              <p:nvPr/>
            </p:nvSpPr>
            <p:spPr bwMode="auto">
              <a:xfrm>
                <a:off x="6207667" y="-15260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E1D11828-7597-4392-972A-ABCCEEB596E9}"/>
                  </a:ext>
                </a:extLst>
              </p:cNvPr>
              <p:cNvSpPr/>
              <p:nvPr/>
            </p:nvSpPr>
            <p:spPr bwMode="auto">
              <a:xfrm>
                <a:off x="6290186" y="-1443551"/>
                <a:ext cx="104264" cy="1042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E2E19910-A7D7-41E6-ADFF-7C930B737921}"/>
                </a:ext>
              </a:extLst>
            </p:cNvPr>
            <p:cNvGrpSpPr/>
            <p:nvPr/>
          </p:nvGrpSpPr>
          <p:grpSpPr>
            <a:xfrm>
              <a:off x="6836292" y="3067945"/>
              <a:ext cx="5012267" cy="859376"/>
              <a:chOff x="6836292" y="5498679"/>
              <a:chExt cx="5012267" cy="859376"/>
            </a:xfrm>
          </p:grpSpPr>
          <p:sp>
            <p:nvSpPr>
              <p:cNvPr id="67" name="Rounded Rectangle 5">
                <a:extLst>
                  <a:ext uri="{FF2B5EF4-FFF2-40B4-BE49-F238E27FC236}">
                    <a16:creationId xmlns:a16="http://schemas.microsoft.com/office/drawing/2014/main" id="{EC9DA43C-712B-4138-9E90-66FBFC5ECA90}"/>
                  </a:ext>
                </a:extLst>
              </p:cNvPr>
              <p:cNvSpPr/>
              <p:nvPr/>
            </p:nvSpPr>
            <p:spPr bwMode="auto">
              <a:xfrm>
                <a:off x="6836292" y="5498679"/>
                <a:ext cx="5012267" cy="859376"/>
              </a:xfrm>
              <a:prstGeom prst="rect">
                <a:avLst/>
              </a:prstGeom>
              <a:solidFill>
                <a:schemeClr val="tx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3" name="Group 2">
                <a:extLst>
                  <a:ext uri="{FF2B5EF4-FFF2-40B4-BE49-F238E27FC236}">
                    <a16:creationId xmlns:a16="http://schemas.microsoft.com/office/drawing/2014/main" id="{D9512A98-A5A0-4C0A-A3C7-51119B939946}"/>
                  </a:ext>
                </a:extLst>
              </p:cNvPr>
              <p:cNvGrpSpPr/>
              <p:nvPr/>
            </p:nvGrpSpPr>
            <p:grpSpPr>
              <a:xfrm>
                <a:off x="8934676" y="5678454"/>
                <a:ext cx="559449" cy="522229"/>
                <a:chOff x="8868001" y="5656229"/>
                <a:chExt cx="559449" cy="522229"/>
              </a:xfrm>
            </p:grpSpPr>
            <p:pic>
              <p:nvPicPr>
                <p:cNvPr id="99" name="Graphic 98">
                  <a:extLst>
                    <a:ext uri="{FF2B5EF4-FFF2-40B4-BE49-F238E27FC236}">
                      <a16:creationId xmlns:a16="http://schemas.microsoft.com/office/drawing/2014/main" id="{FE3735D2-F757-4E79-B429-E4F2AE79D78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955722" y="5656229"/>
                  <a:ext cx="384006" cy="380666"/>
                </a:xfrm>
                <a:prstGeom prst="rect">
                  <a:avLst/>
                </a:prstGeom>
                <a:effectLst/>
              </p:spPr>
            </p:pic>
            <p:sp>
              <p:nvSpPr>
                <p:cNvPr id="107" name="TextBox 106">
                  <a:extLst>
                    <a:ext uri="{FF2B5EF4-FFF2-40B4-BE49-F238E27FC236}">
                      <a16:creationId xmlns:a16="http://schemas.microsoft.com/office/drawing/2014/main" id="{4438F04C-6FB5-49F2-93C9-562802051BF5}"/>
                    </a:ext>
                  </a:extLst>
                </p:cNvPr>
                <p:cNvSpPr txBox="1"/>
                <p:nvPr/>
              </p:nvSpPr>
              <p:spPr>
                <a:xfrm>
                  <a:off x="8868001" y="6055347"/>
                  <a:ext cx="559449"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nvGrpSpPr>
              <p:cNvPr id="4" name="Group 3">
                <a:extLst>
                  <a:ext uri="{FF2B5EF4-FFF2-40B4-BE49-F238E27FC236}">
                    <a16:creationId xmlns:a16="http://schemas.microsoft.com/office/drawing/2014/main" id="{257AE013-210E-47CC-8316-91FF9FC6E6A0}"/>
                  </a:ext>
                </a:extLst>
              </p:cNvPr>
              <p:cNvGrpSpPr/>
              <p:nvPr/>
            </p:nvGrpSpPr>
            <p:grpSpPr>
              <a:xfrm>
                <a:off x="9726255" y="5675078"/>
                <a:ext cx="559448" cy="525820"/>
                <a:chOff x="9768427" y="5652853"/>
                <a:chExt cx="559448" cy="525820"/>
              </a:xfrm>
            </p:grpSpPr>
            <p:pic>
              <p:nvPicPr>
                <p:cNvPr id="101" name="Graphic 100">
                  <a:extLst>
                    <a:ext uri="{FF2B5EF4-FFF2-40B4-BE49-F238E27FC236}">
                      <a16:creationId xmlns:a16="http://schemas.microsoft.com/office/drawing/2014/main" id="{1E675E5A-8733-4D51-819C-45735879435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56148" y="5652853"/>
                  <a:ext cx="384006" cy="384006"/>
                </a:xfrm>
                <a:prstGeom prst="rect">
                  <a:avLst/>
                </a:prstGeom>
                <a:effectLst/>
              </p:spPr>
            </p:pic>
            <p:sp>
              <p:nvSpPr>
                <p:cNvPr id="109" name="TextBox 108">
                  <a:extLst>
                    <a:ext uri="{FF2B5EF4-FFF2-40B4-BE49-F238E27FC236}">
                      <a16:creationId xmlns:a16="http://schemas.microsoft.com/office/drawing/2014/main" id="{2CDE56C7-3D71-4448-94FD-65A9639C004F}"/>
                    </a:ext>
                  </a:extLst>
                </p:cNvPr>
                <p:cNvSpPr txBox="1"/>
                <p:nvPr/>
              </p:nvSpPr>
              <p:spPr>
                <a:xfrm>
                  <a:off x="9768427" y="6055562"/>
                  <a:ext cx="559448"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AppInsights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nvGrpSpPr>
              <p:cNvPr id="7" name="Group 6">
                <a:extLst>
                  <a:ext uri="{FF2B5EF4-FFF2-40B4-BE49-F238E27FC236}">
                    <a16:creationId xmlns:a16="http://schemas.microsoft.com/office/drawing/2014/main" id="{BB793990-D708-4A4E-8978-FBDFC3506C84}"/>
                  </a:ext>
                </a:extLst>
              </p:cNvPr>
              <p:cNvGrpSpPr/>
              <p:nvPr/>
            </p:nvGrpSpPr>
            <p:grpSpPr>
              <a:xfrm>
                <a:off x="11293692" y="5719432"/>
                <a:ext cx="339654" cy="472853"/>
                <a:chOff x="11227017" y="5697207"/>
                <a:chExt cx="339654" cy="472853"/>
              </a:xfrm>
            </p:grpSpPr>
            <p:pic>
              <p:nvPicPr>
                <p:cNvPr id="105" name="Picture 6" descr="See the source image">
                  <a:extLst>
                    <a:ext uri="{FF2B5EF4-FFF2-40B4-BE49-F238E27FC236}">
                      <a16:creationId xmlns:a16="http://schemas.microsoft.com/office/drawing/2014/main" id="{1FF7B1E9-88DC-4AE1-A6A7-E41F4B4AB9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solidFill>
                  <a:srgbClr val="FFFFFF"/>
                </a:solidFill>
                <a:ln>
                  <a:noFill/>
                </a:ln>
                <a:effectLst/>
              </p:spPr>
            </p:pic>
            <p:sp>
              <p:nvSpPr>
                <p:cNvPr id="111" name="TextBox 110">
                  <a:extLst>
                    <a:ext uri="{FF2B5EF4-FFF2-40B4-BE49-F238E27FC236}">
                      <a16:creationId xmlns:a16="http://schemas.microsoft.com/office/drawing/2014/main" id="{D93F42EF-E54A-4B6D-962A-CFDC912BB9B3}"/>
                    </a:ext>
                  </a:extLst>
                </p:cNvPr>
                <p:cNvSpPr txBox="1"/>
                <p:nvPr/>
              </p:nvSpPr>
              <p:spPr>
                <a:xfrm>
                  <a:off x="11245360" y="6046949"/>
                  <a:ext cx="302968"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0D2D7AFF-5330-43E2-98D7-5E655F144A3E}"/>
                  </a:ext>
                </a:extLst>
              </p:cNvPr>
              <p:cNvGrpSpPr/>
              <p:nvPr/>
            </p:nvGrpSpPr>
            <p:grpSpPr>
              <a:xfrm>
                <a:off x="10517833" y="5752900"/>
                <a:ext cx="543730" cy="437360"/>
                <a:chOff x="10458391" y="5730675"/>
                <a:chExt cx="543730" cy="437360"/>
              </a:xfrm>
            </p:grpSpPr>
            <p:pic>
              <p:nvPicPr>
                <p:cNvPr id="103" name="Picture 16" descr="Image result for Zipkin logo">
                  <a:extLst>
                    <a:ext uri="{FF2B5EF4-FFF2-40B4-BE49-F238E27FC236}">
                      <a16:creationId xmlns:a16="http://schemas.microsoft.com/office/drawing/2014/main" id="{9430AC35-0DE4-4274-8AA2-407AC6A292A9}"/>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solidFill>
                  <a:schemeClr val="bg1"/>
                </a:solidFill>
                <a:ln>
                  <a:noFill/>
                </a:ln>
                <a:effectLst/>
              </p:spPr>
            </p:pic>
            <p:sp>
              <p:nvSpPr>
                <p:cNvPr id="110" name="TextBox 109">
                  <a:extLst>
                    <a:ext uri="{FF2B5EF4-FFF2-40B4-BE49-F238E27FC236}">
                      <a16:creationId xmlns:a16="http://schemas.microsoft.com/office/drawing/2014/main" id="{7EB3ECD2-723A-4386-8767-8D9ED88D0754}"/>
                    </a:ext>
                  </a:extLst>
                </p:cNvPr>
                <p:cNvSpPr txBox="1"/>
                <p:nvPr/>
              </p:nvSpPr>
              <p:spPr>
                <a:xfrm>
                  <a:off x="10584383" y="6044924"/>
                  <a:ext cx="291747"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Zipkin</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grpSp>
          <p:nvGrpSpPr>
            <p:cNvPr id="60" name="Group 59">
              <a:extLst>
                <a:ext uri="{FF2B5EF4-FFF2-40B4-BE49-F238E27FC236}">
                  <a16:creationId xmlns:a16="http://schemas.microsoft.com/office/drawing/2014/main" id="{4C7CFEA0-F4B2-4369-8F02-5482D762BDA0}"/>
                </a:ext>
              </a:extLst>
            </p:cNvPr>
            <p:cNvGrpSpPr/>
            <p:nvPr/>
          </p:nvGrpSpPr>
          <p:grpSpPr>
            <a:xfrm>
              <a:off x="6836292" y="686824"/>
              <a:ext cx="5012267" cy="859376"/>
              <a:chOff x="6836292" y="686824"/>
              <a:chExt cx="5012267" cy="859376"/>
            </a:xfrm>
          </p:grpSpPr>
          <p:sp>
            <p:nvSpPr>
              <p:cNvPr id="55" name="Rounded Rectangle 5">
                <a:extLst>
                  <a:ext uri="{FF2B5EF4-FFF2-40B4-BE49-F238E27FC236}">
                    <a16:creationId xmlns:a16="http://schemas.microsoft.com/office/drawing/2014/main" id="{C15A04B3-F812-4F59-B12D-A6F2BD8C156D}"/>
                  </a:ext>
                </a:extLst>
              </p:cNvPr>
              <p:cNvSpPr/>
              <p:nvPr/>
            </p:nvSpPr>
            <p:spPr bwMode="auto">
              <a:xfrm>
                <a:off x="6836292" y="686824"/>
                <a:ext cx="5012267" cy="859376"/>
              </a:xfrm>
              <a:prstGeom prst="rect">
                <a:avLst/>
              </a:prstGeom>
              <a:solidFill>
                <a:schemeClr val="tx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solidFill>
                      <a:srgbClr val="000000"/>
                    </a:solidFill>
                    <a:latin typeface="Segoe UI Semibold"/>
                  </a:rPr>
                  <a:t>State</a:t>
                </a:r>
              </a:p>
              <a:p>
                <a:pPr defTabSz="932472" fontAlgn="base">
                  <a:spcBef>
                    <a:spcPct val="0"/>
                  </a:spcBef>
                  <a:spcAft>
                    <a:spcPct val="0"/>
                  </a:spcAft>
                </a:pPr>
                <a:r>
                  <a:rPr lang="en-US" sz="1600">
                    <a:solidFill>
                      <a:srgbClr val="000000"/>
                    </a:solidFill>
                    <a:latin typeface="Segoe UI Semibold"/>
                  </a:rPr>
                  <a:t>Stores</a:t>
                </a:r>
              </a:p>
            </p:txBody>
          </p:sp>
          <p:grpSp>
            <p:nvGrpSpPr>
              <p:cNvPr id="16" name="Group 15">
                <a:extLst>
                  <a:ext uri="{FF2B5EF4-FFF2-40B4-BE49-F238E27FC236}">
                    <a16:creationId xmlns:a16="http://schemas.microsoft.com/office/drawing/2014/main" id="{4DBD393E-3B3B-42C8-AC7A-0A7920EC0277}"/>
                  </a:ext>
                </a:extLst>
              </p:cNvPr>
              <p:cNvGrpSpPr/>
              <p:nvPr/>
            </p:nvGrpSpPr>
            <p:grpSpPr>
              <a:xfrm>
                <a:off x="9939647" y="826412"/>
                <a:ext cx="386324" cy="539799"/>
                <a:chOff x="11026596" y="891566"/>
                <a:chExt cx="386324" cy="539799"/>
              </a:xfrm>
            </p:grpSpPr>
            <p:pic>
              <p:nvPicPr>
                <p:cNvPr id="125" name="Picture 4">
                  <a:extLst>
                    <a:ext uri="{FF2B5EF4-FFF2-40B4-BE49-F238E27FC236}">
                      <a16:creationId xmlns:a16="http://schemas.microsoft.com/office/drawing/2014/main" id="{DD95BE5B-92FA-49E2-9E51-148F55403CA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solidFill>
                  <a:srgbClr val="FFFFFF"/>
                </a:solidFill>
                <a:ln>
                  <a:noFill/>
                </a:ln>
                <a:effectLst/>
              </p:spPr>
            </p:pic>
            <p:sp>
              <p:nvSpPr>
                <p:cNvPr id="34" name="TextBox 33">
                  <a:extLst>
                    <a:ext uri="{FF2B5EF4-FFF2-40B4-BE49-F238E27FC236}">
                      <a16:creationId xmlns:a16="http://schemas.microsoft.com/office/drawing/2014/main" id="{EF45D9A5-A482-473A-95B4-C15E8290F9C4}"/>
                    </a:ext>
                  </a:extLst>
                </p:cNvPr>
                <p:cNvSpPr txBox="1"/>
                <p:nvPr/>
              </p:nvSpPr>
              <p:spPr>
                <a:xfrm>
                  <a:off x="11026596" y="1308254"/>
                  <a:ext cx="38632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Firebase</a:t>
                  </a:r>
                </a:p>
              </p:txBody>
            </p:sp>
          </p:grpSp>
          <p:grpSp>
            <p:nvGrpSpPr>
              <p:cNvPr id="14" name="Group 13">
                <a:extLst>
                  <a:ext uri="{FF2B5EF4-FFF2-40B4-BE49-F238E27FC236}">
                    <a16:creationId xmlns:a16="http://schemas.microsoft.com/office/drawing/2014/main" id="{1DDE530A-4BC7-4E35-822D-31855BCEBE00}"/>
                  </a:ext>
                </a:extLst>
              </p:cNvPr>
              <p:cNvGrpSpPr/>
              <p:nvPr/>
            </p:nvGrpSpPr>
            <p:grpSpPr>
              <a:xfrm>
                <a:off x="11158290" y="896990"/>
                <a:ext cx="472886" cy="474510"/>
                <a:chOff x="10350308" y="956855"/>
                <a:chExt cx="472886" cy="474510"/>
              </a:xfrm>
            </p:grpSpPr>
            <p:pic>
              <p:nvPicPr>
                <p:cNvPr id="123" name="Picture 12" descr="Image result for Cassandra Logo">
                  <a:extLst>
                    <a:ext uri="{FF2B5EF4-FFF2-40B4-BE49-F238E27FC236}">
                      <a16:creationId xmlns:a16="http://schemas.microsoft.com/office/drawing/2014/main" id="{0186462B-06CB-4AD4-BE1E-821C81CF6152}"/>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solidFill>
                  <a:schemeClr val="bg1"/>
                </a:solidFill>
                <a:ln>
                  <a:noFill/>
                </a:ln>
                <a:effectLst/>
              </p:spPr>
            </p:pic>
            <p:sp>
              <p:nvSpPr>
                <p:cNvPr id="35" name="TextBox 34">
                  <a:extLst>
                    <a:ext uri="{FF2B5EF4-FFF2-40B4-BE49-F238E27FC236}">
                      <a16:creationId xmlns:a16="http://schemas.microsoft.com/office/drawing/2014/main" id="{03CDD855-79BF-4BBF-83F9-4CED3DECDD1D}"/>
                    </a:ext>
                  </a:extLst>
                </p:cNvPr>
                <p:cNvSpPr txBox="1"/>
                <p:nvPr/>
              </p:nvSpPr>
              <p:spPr>
                <a:xfrm>
                  <a:off x="10350308" y="1308254"/>
                  <a:ext cx="47288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Cassandra</a:t>
                  </a:r>
                </a:p>
              </p:txBody>
            </p:sp>
          </p:grpSp>
          <p:grpSp>
            <p:nvGrpSpPr>
              <p:cNvPr id="13" name="Group 12">
                <a:extLst>
                  <a:ext uri="{FF2B5EF4-FFF2-40B4-BE49-F238E27FC236}">
                    <a16:creationId xmlns:a16="http://schemas.microsoft.com/office/drawing/2014/main" id="{9A103AE1-D2A5-4715-92BA-84F0724DEA48}"/>
                  </a:ext>
                </a:extLst>
              </p:cNvPr>
              <p:cNvGrpSpPr/>
              <p:nvPr/>
            </p:nvGrpSpPr>
            <p:grpSpPr>
              <a:xfrm>
                <a:off x="10628977" y="894032"/>
                <a:ext cx="320745" cy="477468"/>
                <a:chOff x="9821876" y="953897"/>
                <a:chExt cx="320745" cy="477468"/>
              </a:xfrm>
            </p:grpSpPr>
            <p:pic>
              <p:nvPicPr>
                <p:cNvPr id="113" name="Picture 112">
                  <a:extLst>
                    <a:ext uri="{FF2B5EF4-FFF2-40B4-BE49-F238E27FC236}">
                      <a16:creationId xmlns:a16="http://schemas.microsoft.com/office/drawing/2014/main" id="{0326315F-9783-4E5C-B75A-3B4DAE6DC60F}"/>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9821876" y="953897"/>
                  <a:ext cx="320745" cy="268531"/>
                </a:xfrm>
                <a:prstGeom prst="rect">
                  <a:avLst/>
                </a:prstGeom>
                <a:noFill/>
                <a:ln>
                  <a:noFill/>
                </a:ln>
                <a:effectLst/>
              </p:spPr>
            </p:pic>
            <p:sp>
              <p:nvSpPr>
                <p:cNvPr id="36" name="TextBox 35">
                  <a:extLst>
                    <a:ext uri="{FF2B5EF4-FFF2-40B4-BE49-F238E27FC236}">
                      <a16:creationId xmlns:a16="http://schemas.microsoft.com/office/drawing/2014/main" id="{B4F4C6DD-4493-419A-A72B-F81DADA818CD}"/>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Redis</a:t>
                  </a:r>
                </a:p>
              </p:txBody>
            </p:sp>
          </p:grpSp>
          <p:grpSp>
            <p:nvGrpSpPr>
              <p:cNvPr id="12" name="Group 11">
                <a:extLst>
                  <a:ext uri="{FF2B5EF4-FFF2-40B4-BE49-F238E27FC236}">
                    <a16:creationId xmlns:a16="http://schemas.microsoft.com/office/drawing/2014/main" id="{691B26D0-03FF-41C0-867E-40493A1C6F5E}"/>
                  </a:ext>
                </a:extLst>
              </p:cNvPr>
              <p:cNvGrpSpPr/>
              <p:nvPr/>
            </p:nvGrpSpPr>
            <p:grpSpPr>
              <a:xfrm>
                <a:off x="9200792" y="832837"/>
                <a:ext cx="503344" cy="595242"/>
                <a:chOff x="9184255" y="897678"/>
                <a:chExt cx="503344" cy="595242"/>
              </a:xfrm>
            </p:grpSpPr>
            <p:pic>
              <p:nvPicPr>
                <p:cNvPr id="121" name="Graphic 120">
                  <a:extLst>
                    <a:ext uri="{FF2B5EF4-FFF2-40B4-BE49-F238E27FC236}">
                      <a16:creationId xmlns:a16="http://schemas.microsoft.com/office/drawing/2014/main" id="{393CC312-6026-4739-A4EA-D3E1A9B728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70832" y="897678"/>
                  <a:ext cx="330190" cy="330190"/>
                </a:xfrm>
                <a:prstGeom prst="rect">
                  <a:avLst/>
                </a:prstGeom>
                <a:effectLst/>
              </p:spPr>
            </p:pic>
            <p:sp>
              <p:nvSpPr>
                <p:cNvPr id="37" name="TextBox 36">
                  <a:extLst>
                    <a:ext uri="{FF2B5EF4-FFF2-40B4-BE49-F238E27FC236}">
                      <a16:creationId xmlns:a16="http://schemas.microsoft.com/office/drawing/2014/main" id="{63FE216E-29BD-4D8D-88CF-186AE99E7DD6}"/>
                    </a:ext>
                  </a:extLst>
                </p:cNvPr>
                <p:cNvSpPr txBox="1"/>
                <p:nvPr/>
              </p:nvSpPr>
              <p:spPr>
                <a:xfrm>
                  <a:off x="9184255" y="1246699"/>
                  <a:ext cx="503344"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CosmosDB</a:t>
                  </a:r>
                </a:p>
              </p:txBody>
            </p:sp>
          </p:grpSp>
          <p:grpSp>
            <p:nvGrpSpPr>
              <p:cNvPr id="11" name="Group 10">
                <a:extLst>
                  <a:ext uri="{FF2B5EF4-FFF2-40B4-BE49-F238E27FC236}">
                    <a16:creationId xmlns:a16="http://schemas.microsoft.com/office/drawing/2014/main" id="{3FEB3128-2D9D-45E7-B1D6-3EA81265A3CB}"/>
                  </a:ext>
                </a:extLst>
              </p:cNvPr>
              <p:cNvGrpSpPr/>
              <p:nvPr/>
            </p:nvGrpSpPr>
            <p:grpSpPr>
              <a:xfrm>
                <a:off x="8522467" y="841797"/>
                <a:ext cx="527388" cy="592591"/>
                <a:chOff x="8506996" y="900329"/>
                <a:chExt cx="527388" cy="592591"/>
              </a:xfrm>
            </p:grpSpPr>
            <p:pic>
              <p:nvPicPr>
                <p:cNvPr id="115" name="Picture 114">
                  <a:extLst>
                    <a:ext uri="{FF2B5EF4-FFF2-40B4-BE49-F238E27FC236}">
                      <a16:creationId xmlns:a16="http://schemas.microsoft.com/office/drawing/2014/main" id="{2C018343-3ABC-4B32-9DB7-57245B7DD4F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8604473" y="900329"/>
                  <a:ext cx="332433" cy="332433"/>
                </a:xfrm>
                <a:prstGeom prst="rect">
                  <a:avLst/>
                </a:prstGeom>
                <a:effectLst/>
              </p:spPr>
            </p:pic>
            <p:sp>
              <p:nvSpPr>
                <p:cNvPr id="38" name="TextBox 37">
                  <a:extLst>
                    <a:ext uri="{FF2B5EF4-FFF2-40B4-BE49-F238E27FC236}">
                      <a16:creationId xmlns:a16="http://schemas.microsoft.com/office/drawing/2014/main" id="{9E17F8C9-66A3-4F02-8B09-E1BEF25C0E54}"/>
                    </a:ext>
                  </a:extLst>
                </p:cNvPr>
                <p:cNvSpPr txBox="1"/>
                <p:nvPr/>
              </p:nvSpPr>
              <p:spPr>
                <a:xfrm>
                  <a:off x="8506996" y="1246699"/>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DynamoDB</a:t>
                  </a:r>
                </a:p>
              </p:txBody>
            </p:sp>
          </p:grpSp>
        </p:grpSp>
        <p:grpSp>
          <p:nvGrpSpPr>
            <p:cNvPr id="63" name="Group 62">
              <a:extLst>
                <a:ext uri="{FF2B5EF4-FFF2-40B4-BE49-F238E27FC236}">
                  <a16:creationId xmlns:a16="http://schemas.microsoft.com/office/drawing/2014/main" id="{C3B54C7B-E08B-4E3B-8D10-D33900A04F55}"/>
                </a:ext>
              </a:extLst>
            </p:cNvPr>
            <p:cNvGrpSpPr/>
            <p:nvPr/>
          </p:nvGrpSpPr>
          <p:grpSpPr>
            <a:xfrm>
              <a:off x="6836292" y="1889788"/>
              <a:ext cx="5012267" cy="859376"/>
              <a:chOff x="6836292" y="1889788"/>
              <a:chExt cx="5012267" cy="859376"/>
            </a:xfrm>
          </p:grpSpPr>
          <p:sp>
            <p:nvSpPr>
              <p:cNvPr id="58" name="Rounded Rectangle 5">
                <a:extLst>
                  <a:ext uri="{FF2B5EF4-FFF2-40B4-BE49-F238E27FC236}">
                    <a16:creationId xmlns:a16="http://schemas.microsoft.com/office/drawing/2014/main" id="{04E70FEC-A907-4FF4-AFD6-56E08E75428C}"/>
                  </a:ext>
                </a:extLst>
              </p:cNvPr>
              <p:cNvSpPr/>
              <p:nvPr/>
            </p:nvSpPr>
            <p:spPr bwMode="auto">
              <a:xfrm>
                <a:off x="6836292" y="1889788"/>
                <a:ext cx="5012267" cy="859376"/>
              </a:xfrm>
              <a:prstGeom prst="rect">
                <a:avLst/>
              </a:prstGeom>
              <a:solidFill>
                <a:schemeClr val="tx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Brokers</a:t>
                </a:r>
              </a:p>
            </p:txBody>
          </p:sp>
          <p:grpSp>
            <p:nvGrpSpPr>
              <p:cNvPr id="138" name="Group 137">
                <a:extLst>
                  <a:ext uri="{FF2B5EF4-FFF2-40B4-BE49-F238E27FC236}">
                    <a16:creationId xmlns:a16="http://schemas.microsoft.com/office/drawing/2014/main" id="{21371B33-5A80-4FD2-9C29-073B25B01481}"/>
                  </a:ext>
                </a:extLst>
              </p:cNvPr>
              <p:cNvGrpSpPr/>
              <p:nvPr/>
            </p:nvGrpSpPr>
            <p:grpSpPr>
              <a:xfrm>
                <a:off x="10628977" y="2085619"/>
                <a:ext cx="320745" cy="477468"/>
                <a:chOff x="9821876" y="953897"/>
                <a:chExt cx="320745" cy="477468"/>
              </a:xfrm>
            </p:grpSpPr>
            <p:pic>
              <p:nvPicPr>
                <p:cNvPr id="140" name="Picture 139">
                  <a:extLst>
                    <a:ext uri="{FF2B5EF4-FFF2-40B4-BE49-F238E27FC236}">
                      <a16:creationId xmlns:a16="http://schemas.microsoft.com/office/drawing/2014/main" id="{ABB6D18A-5E38-4D65-B101-A18A2085D361}"/>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9821876" y="953897"/>
                  <a:ext cx="320745" cy="268531"/>
                </a:xfrm>
                <a:prstGeom prst="rect">
                  <a:avLst/>
                </a:prstGeom>
                <a:noFill/>
                <a:ln>
                  <a:noFill/>
                </a:ln>
                <a:effectLst/>
              </p:spPr>
            </p:pic>
            <p:sp>
              <p:nvSpPr>
                <p:cNvPr id="142" name="TextBox 141">
                  <a:extLst>
                    <a:ext uri="{FF2B5EF4-FFF2-40B4-BE49-F238E27FC236}">
                      <a16:creationId xmlns:a16="http://schemas.microsoft.com/office/drawing/2014/main" id="{F20A0966-46ED-4D3A-86C7-51BC2015CE39}"/>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Redis</a:t>
                  </a:r>
                </a:p>
              </p:txBody>
            </p:sp>
          </p:grpSp>
          <p:grpSp>
            <p:nvGrpSpPr>
              <p:cNvPr id="150" name="Group 149">
                <a:extLst>
                  <a:ext uri="{FF2B5EF4-FFF2-40B4-BE49-F238E27FC236}">
                    <a16:creationId xmlns:a16="http://schemas.microsoft.com/office/drawing/2014/main" id="{B3412C62-1E44-4D6C-9A20-FE34C93DF9B4}"/>
                  </a:ext>
                </a:extLst>
              </p:cNvPr>
              <p:cNvGrpSpPr/>
              <p:nvPr/>
            </p:nvGrpSpPr>
            <p:grpSpPr>
              <a:xfrm>
                <a:off x="8619944" y="2036350"/>
                <a:ext cx="332433" cy="592591"/>
                <a:chOff x="8604473" y="900329"/>
                <a:chExt cx="332433" cy="592591"/>
              </a:xfrm>
            </p:grpSpPr>
            <p:pic>
              <p:nvPicPr>
                <p:cNvPr id="152" name="Picture 114">
                  <a:extLst>
                    <a:ext uri="{FF2B5EF4-FFF2-40B4-BE49-F238E27FC236}">
                      <a16:creationId xmlns:a16="http://schemas.microsoft.com/office/drawing/2014/main" id="{72971B67-60C0-4132-969F-4CB1DC68FB68}"/>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8604473" y="900329"/>
                  <a:ext cx="332433" cy="332433"/>
                </a:xfrm>
                <a:prstGeom prst="rect">
                  <a:avLst/>
                </a:prstGeom>
                <a:effectLst/>
              </p:spPr>
            </p:pic>
            <p:sp>
              <p:nvSpPr>
                <p:cNvPr id="154" name="TextBox 153">
                  <a:extLst>
                    <a:ext uri="{FF2B5EF4-FFF2-40B4-BE49-F238E27FC236}">
                      <a16:creationId xmlns:a16="http://schemas.microsoft.com/office/drawing/2014/main" id="{BA4016CD-EFFD-4DD7-8B38-7E9EB32AA6AE}"/>
                    </a:ext>
                  </a:extLst>
                </p:cNvPr>
                <p:cNvSpPr txBox="1"/>
                <p:nvPr/>
              </p:nvSpPr>
              <p:spPr>
                <a:xfrm>
                  <a:off x="8658479" y="1246699"/>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SQS</a:t>
                  </a:r>
                </a:p>
              </p:txBody>
            </p:sp>
          </p:grpSp>
          <p:grpSp>
            <p:nvGrpSpPr>
              <p:cNvPr id="156" name="Group 155">
                <a:extLst>
                  <a:ext uri="{FF2B5EF4-FFF2-40B4-BE49-F238E27FC236}">
                    <a16:creationId xmlns:a16="http://schemas.microsoft.com/office/drawing/2014/main" id="{492E7688-1A71-4898-BDDF-DF3384CE66E3}"/>
                  </a:ext>
                </a:extLst>
              </p:cNvPr>
              <p:cNvGrpSpPr/>
              <p:nvPr/>
            </p:nvGrpSpPr>
            <p:grpSpPr>
              <a:xfrm>
                <a:off x="9189572" y="2028943"/>
                <a:ext cx="525785" cy="595242"/>
                <a:chOff x="9173036" y="897678"/>
                <a:chExt cx="525785" cy="595242"/>
              </a:xfrm>
            </p:grpSpPr>
            <p:pic>
              <p:nvPicPr>
                <p:cNvPr id="157" name="Graphic 156">
                  <a:extLst>
                    <a:ext uri="{FF2B5EF4-FFF2-40B4-BE49-F238E27FC236}">
                      <a16:creationId xmlns:a16="http://schemas.microsoft.com/office/drawing/2014/main" id="{DC2310D4-28C6-4E56-B518-5DD249764216}"/>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9270832" y="897678"/>
                  <a:ext cx="330190" cy="330190"/>
                </a:xfrm>
                <a:prstGeom prst="rect">
                  <a:avLst/>
                </a:prstGeom>
                <a:effectLst/>
              </p:spPr>
            </p:pic>
            <p:sp>
              <p:nvSpPr>
                <p:cNvPr id="159" name="TextBox 158">
                  <a:extLst>
                    <a:ext uri="{FF2B5EF4-FFF2-40B4-BE49-F238E27FC236}">
                      <a16:creationId xmlns:a16="http://schemas.microsoft.com/office/drawing/2014/main" id="{11C82B10-ACF7-4671-8A3A-3EE9E53B913B}"/>
                    </a:ext>
                  </a:extLst>
                </p:cNvPr>
                <p:cNvSpPr txBox="1"/>
                <p:nvPr/>
              </p:nvSpPr>
              <p:spPr>
                <a:xfrm>
                  <a:off x="9173036" y="1246699"/>
                  <a:ext cx="525785"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Service Bus</a:t>
                  </a:r>
                </a:p>
              </p:txBody>
            </p:sp>
          </p:grpSp>
          <p:grpSp>
            <p:nvGrpSpPr>
              <p:cNvPr id="160" name="Group 159">
                <a:extLst>
                  <a:ext uri="{FF2B5EF4-FFF2-40B4-BE49-F238E27FC236}">
                    <a16:creationId xmlns:a16="http://schemas.microsoft.com/office/drawing/2014/main" id="{E1ACC027-8FEA-4708-8D5F-36DD03DB68B9}"/>
                  </a:ext>
                </a:extLst>
              </p:cNvPr>
              <p:cNvGrpSpPr/>
              <p:nvPr/>
            </p:nvGrpSpPr>
            <p:grpSpPr>
              <a:xfrm>
                <a:off x="11155885" y="2090063"/>
                <a:ext cx="477696" cy="477468"/>
                <a:chOff x="9743401" y="953897"/>
                <a:chExt cx="477696" cy="477468"/>
              </a:xfrm>
            </p:grpSpPr>
            <p:pic>
              <p:nvPicPr>
                <p:cNvPr id="161" name="Picture 160">
                  <a:extLst>
                    <a:ext uri="{FF2B5EF4-FFF2-40B4-BE49-F238E27FC236}">
                      <a16:creationId xmlns:a16="http://schemas.microsoft.com/office/drawing/2014/main" id="{CD375737-2BC0-4934-9805-C63C047E07D7}"/>
                    </a:ext>
                  </a:extLst>
                </p:cNvPr>
                <p:cNvPicPr>
                  <a:picLocks noChangeAspect="1"/>
                </p:cNvPicPr>
                <p:nvPr/>
              </p:nvPicPr>
              <p:blipFill>
                <a:blip r:embed="rId20">
                  <a:extLst>
                    <a:ext uri="{28A0092B-C50C-407E-A947-70E740481C1C}">
                      <a14:useLocalDpi xmlns:a14="http://schemas.microsoft.com/office/drawing/2010/main"/>
                    </a:ext>
                  </a:extLst>
                </a:blip>
                <a:srcRect/>
                <a:stretch/>
              </p:blipFill>
              <p:spPr>
                <a:xfrm>
                  <a:off x="9845586" y="953897"/>
                  <a:ext cx="273325" cy="268531"/>
                </a:xfrm>
                <a:prstGeom prst="rect">
                  <a:avLst/>
                </a:prstGeom>
                <a:noFill/>
                <a:ln>
                  <a:noFill/>
                </a:ln>
                <a:effectLst/>
              </p:spPr>
            </p:pic>
            <p:sp>
              <p:nvSpPr>
                <p:cNvPr id="162" name="TextBox 161">
                  <a:extLst>
                    <a:ext uri="{FF2B5EF4-FFF2-40B4-BE49-F238E27FC236}">
                      <a16:creationId xmlns:a16="http://schemas.microsoft.com/office/drawing/2014/main" id="{4C6145B9-35BC-499A-8310-241E6DAF58D9}"/>
                    </a:ext>
                  </a:extLst>
                </p:cNvPr>
                <p:cNvSpPr txBox="1"/>
                <p:nvPr/>
              </p:nvSpPr>
              <p:spPr>
                <a:xfrm>
                  <a:off x="9743401" y="1308254"/>
                  <a:ext cx="47769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RabbitMQ</a:t>
                  </a:r>
                </a:p>
              </p:txBody>
            </p:sp>
          </p:grpSp>
          <p:grpSp>
            <p:nvGrpSpPr>
              <p:cNvPr id="163" name="Group 162">
                <a:extLst>
                  <a:ext uri="{FF2B5EF4-FFF2-40B4-BE49-F238E27FC236}">
                    <a16:creationId xmlns:a16="http://schemas.microsoft.com/office/drawing/2014/main" id="{345C7A61-9CBD-4777-81E7-D6B6198664D8}"/>
                  </a:ext>
                </a:extLst>
              </p:cNvPr>
              <p:cNvGrpSpPr/>
              <p:nvPr/>
            </p:nvGrpSpPr>
            <p:grpSpPr>
              <a:xfrm>
                <a:off x="9911570" y="1970590"/>
                <a:ext cx="442479" cy="658351"/>
                <a:chOff x="11147028" y="3239662"/>
                <a:chExt cx="442479" cy="658351"/>
              </a:xfrm>
            </p:grpSpPr>
            <p:sp>
              <p:nvSpPr>
                <p:cNvPr id="164" name="TextBox 163">
                  <a:extLst>
                    <a:ext uri="{FF2B5EF4-FFF2-40B4-BE49-F238E27FC236}">
                      <a16:creationId xmlns:a16="http://schemas.microsoft.com/office/drawing/2014/main" id="{E77F4400-2081-4D40-9A0B-3AB6D8FE20E5}"/>
                    </a:ext>
                  </a:extLst>
                </p:cNvPr>
                <p:cNvSpPr txBox="1"/>
                <p:nvPr/>
              </p:nvSpPr>
              <p:spPr>
                <a:xfrm>
                  <a:off x="11167891" y="3651792"/>
                  <a:ext cx="400751"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Pub/Sub</a:t>
                  </a:r>
                </a:p>
              </p:txBody>
            </p:sp>
            <p:pic>
              <p:nvPicPr>
                <p:cNvPr id="165" name="Picture 164">
                  <a:extLst>
                    <a:ext uri="{FF2B5EF4-FFF2-40B4-BE49-F238E27FC236}">
                      <a16:creationId xmlns:a16="http://schemas.microsoft.com/office/drawing/2014/main" id="{8D95EC9C-2F40-4F86-86C9-5ACF3B45B818}"/>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a:noFill/>
                <a:ln>
                  <a:noFill/>
                </a:ln>
                <a:effectLst/>
              </p:spPr>
            </p:pic>
          </p:grpSp>
        </p:grpSp>
        <p:pic>
          <p:nvPicPr>
            <p:cNvPr id="78" name="Graphic 77">
              <a:extLst>
                <a:ext uri="{FF2B5EF4-FFF2-40B4-BE49-F238E27FC236}">
                  <a16:creationId xmlns:a16="http://schemas.microsoft.com/office/drawing/2014/main" id="{634828F1-293E-4122-94C0-13268452F17E}"/>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014506" y="875198"/>
              <a:ext cx="298842" cy="489176"/>
            </a:xfrm>
            <a:prstGeom prst="rect">
              <a:avLst/>
            </a:prstGeom>
            <a:effectLst>
              <a:outerShdw blurRad="63500" sx="102000" sy="102000" algn="ctr" rotWithShape="0">
                <a:prstClr val="black">
                  <a:alpha val="40000"/>
                </a:prstClr>
              </a:outerShdw>
            </a:effectLst>
          </p:spPr>
        </p:pic>
        <p:pic>
          <p:nvPicPr>
            <p:cNvPr id="80" name="Graphic 79">
              <a:extLst>
                <a:ext uri="{FF2B5EF4-FFF2-40B4-BE49-F238E27FC236}">
                  <a16:creationId xmlns:a16="http://schemas.microsoft.com/office/drawing/2014/main" id="{5171816B-E34B-4E84-8866-CF9B17A52277}"/>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6948716" y="2221394"/>
              <a:ext cx="430421" cy="218797"/>
            </a:xfrm>
            <a:prstGeom prst="rect">
              <a:avLst/>
            </a:prstGeom>
            <a:effectLst>
              <a:outerShdw blurRad="63500" sx="102000" sy="102000" algn="ctr" rotWithShape="0">
                <a:prstClr val="black">
                  <a:alpha val="40000"/>
                </a:prstClr>
              </a:outerShdw>
            </a:effectLst>
          </p:spPr>
        </p:pic>
        <p:pic>
          <p:nvPicPr>
            <p:cNvPr id="84" name="Graphic 83">
              <a:extLst>
                <a:ext uri="{FF2B5EF4-FFF2-40B4-BE49-F238E27FC236}">
                  <a16:creationId xmlns:a16="http://schemas.microsoft.com/office/drawing/2014/main" id="{65B9C00B-3571-44EA-AB41-875C9E0B72A2}"/>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rcRect/>
            <a:stretch/>
          </p:blipFill>
          <p:spPr>
            <a:xfrm>
              <a:off x="6920598" y="3300483"/>
              <a:ext cx="486656" cy="416934"/>
            </a:xfrm>
            <a:prstGeom prst="rect">
              <a:avLst/>
            </a:prstGeom>
            <a:effectLst>
              <a:outerShdw blurRad="63500" sx="102000" sy="102000" algn="ctr" rotWithShape="0">
                <a:prstClr val="black">
                  <a:alpha val="40000"/>
                </a:prstClr>
              </a:outerShdw>
            </a:effectLst>
          </p:spPr>
        </p:pic>
      </p:grpSp>
      <p:grpSp>
        <p:nvGrpSpPr>
          <p:cNvPr id="100" name="Group 99">
            <a:extLst>
              <a:ext uri="{FF2B5EF4-FFF2-40B4-BE49-F238E27FC236}">
                <a16:creationId xmlns:a16="http://schemas.microsoft.com/office/drawing/2014/main" id="{CCCD4350-0EFF-45EC-9BB9-3D26476985D9}"/>
              </a:ext>
            </a:extLst>
          </p:cNvPr>
          <p:cNvGrpSpPr/>
          <p:nvPr/>
        </p:nvGrpSpPr>
        <p:grpSpPr>
          <a:xfrm>
            <a:off x="1174750" y="1701111"/>
            <a:ext cx="3054351" cy="1198562"/>
            <a:chOff x="3987692" y="2178232"/>
            <a:chExt cx="3054351" cy="1198562"/>
          </a:xfrm>
        </p:grpSpPr>
        <p:sp>
          <p:nvSpPr>
            <p:cNvPr id="102" name="Rectangle 101">
              <a:extLst>
                <a:ext uri="{FF2B5EF4-FFF2-40B4-BE49-F238E27FC236}">
                  <a16:creationId xmlns:a16="http://schemas.microsoft.com/office/drawing/2014/main" id="{F85157BD-5D02-40C0-B962-2FC1ADBF1A85}"/>
                </a:ext>
                <a:ext uri="{C183D7F6-B498-43B3-948B-1728B52AA6E4}">
                  <adec:decorative xmlns:adec="http://schemas.microsoft.com/office/drawing/2017/decorative" val="1"/>
                </a:ext>
              </a:extLst>
            </p:cNvPr>
            <p:cNvSpPr/>
            <p:nvPr/>
          </p:nvSpPr>
          <p:spPr bwMode="auto">
            <a:xfrm>
              <a:off x="3987692" y="2178232"/>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4" name="Graphic 103" descr="Azure Container Apps icon">
              <a:extLst>
                <a:ext uri="{FF2B5EF4-FFF2-40B4-BE49-F238E27FC236}">
                  <a16:creationId xmlns:a16="http://schemas.microsoft.com/office/drawing/2014/main" id="{3982F4E7-F474-47B1-A7A5-C632F660E43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5241967" y="2317056"/>
              <a:ext cx="545802" cy="545800"/>
            </a:xfrm>
            <a:prstGeom prst="rect">
              <a:avLst/>
            </a:prstGeom>
          </p:spPr>
        </p:pic>
        <p:sp>
          <p:nvSpPr>
            <p:cNvPr id="106" name="Title 3">
              <a:extLst>
                <a:ext uri="{FF2B5EF4-FFF2-40B4-BE49-F238E27FC236}">
                  <a16:creationId xmlns:a16="http://schemas.microsoft.com/office/drawing/2014/main" id="{EC16A59D-B00B-4332-A0FB-5736BDA091A5}"/>
                </a:ext>
              </a:extLst>
            </p:cNvPr>
            <p:cNvSpPr txBox="1">
              <a:spLocks/>
            </p:cNvSpPr>
            <p:nvPr/>
          </p:nvSpPr>
          <p:spPr>
            <a:xfrm>
              <a:off x="4344787" y="2949651"/>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grpSp>
      <p:grpSp>
        <p:nvGrpSpPr>
          <p:cNvPr id="108" name="Group 107">
            <a:extLst>
              <a:ext uri="{FF2B5EF4-FFF2-40B4-BE49-F238E27FC236}">
                <a16:creationId xmlns:a16="http://schemas.microsoft.com/office/drawing/2014/main" id="{7F5B8031-DAC3-4283-83F2-DC45871C58C0}"/>
              </a:ext>
            </a:extLst>
          </p:cNvPr>
          <p:cNvGrpSpPr/>
          <p:nvPr/>
        </p:nvGrpSpPr>
        <p:grpSpPr>
          <a:xfrm>
            <a:off x="4326195" y="1701111"/>
            <a:ext cx="1373672" cy="1198562"/>
            <a:chOff x="7139137" y="2178232"/>
            <a:chExt cx="1373672" cy="1198562"/>
          </a:xfrm>
        </p:grpSpPr>
        <p:sp>
          <p:nvSpPr>
            <p:cNvPr id="112" name="Rectangle 111">
              <a:extLst>
                <a:ext uri="{FF2B5EF4-FFF2-40B4-BE49-F238E27FC236}">
                  <a16:creationId xmlns:a16="http://schemas.microsoft.com/office/drawing/2014/main" id="{CA42E634-4DE1-404B-BDC3-8E2855AEB237}"/>
                </a:ext>
                <a:ext uri="{C183D7F6-B498-43B3-948B-1728B52AA6E4}">
                  <adec:decorative xmlns:adec="http://schemas.microsoft.com/office/drawing/2017/decorative" val="1"/>
                </a:ext>
              </a:extLst>
            </p:cNvPr>
            <p:cNvSpPr/>
            <p:nvPr/>
          </p:nvSpPr>
          <p:spPr bwMode="auto">
            <a:xfrm>
              <a:off x="7139137" y="2178232"/>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14" name="Graphic 113" descr="Dapr logo">
              <a:extLst>
                <a:ext uri="{FF2B5EF4-FFF2-40B4-BE49-F238E27FC236}">
                  <a16:creationId xmlns:a16="http://schemas.microsoft.com/office/drawing/2014/main" id="{E8A554AC-EDE3-442C-B430-09900BC960A2}"/>
                </a:ext>
                <a:ext uri="{C183D7F6-B498-43B3-948B-1728B52AA6E4}">
                  <adec:decorative xmlns:adec="http://schemas.microsoft.com/office/drawing/2017/decorative" val="0"/>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l="9333" t="18330" r="9333" b="18330"/>
            <a:stretch/>
          </p:blipFill>
          <p:spPr>
            <a:xfrm>
              <a:off x="7492623" y="2363179"/>
              <a:ext cx="666700" cy="519210"/>
            </a:xfrm>
            <a:prstGeom prst="rect">
              <a:avLst/>
            </a:prstGeom>
          </p:spPr>
        </p:pic>
        <p:sp>
          <p:nvSpPr>
            <p:cNvPr id="116" name="Title 3">
              <a:extLst>
                <a:ext uri="{FF2B5EF4-FFF2-40B4-BE49-F238E27FC236}">
                  <a16:creationId xmlns:a16="http://schemas.microsoft.com/office/drawing/2014/main" id="{FDE6606A-0C31-4C71-9E44-6A63D1717611}"/>
                </a:ext>
              </a:extLst>
            </p:cNvPr>
            <p:cNvSpPr txBox="1">
              <a:spLocks/>
            </p:cNvSpPr>
            <p:nvPr/>
          </p:nvSpPr>
          <p:spPr>
            <a:xfrm>
              <a:off x="7372247" y="2949651"/>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grpSp>
    </p:spTree>
    <p:extLst>
      <p:ext uri="{BB962C8B-B14F-4D97-AF65-F5344CB8AC3E}">
        <p14:creationId xmlns:p14="http://schemas.microsoft.com/office/powerpoint/2010/main" val="2379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29412F2-29D8-4A17-956A-4C30C0BBD7AB}"/>
              </a:ext>
            </a:extLst>
          </p:cNvPr>
          <p:cNvSpPr txBox="1">
            <a:spLocks noGrp="1"/>
          </p:cNvSpPr>
          <p:nvPr>
            <p:ph type="title" idx="4294967295"/>
          </p:nvPr>
        </p:nvSpPr>
        <p:spPr>
          <a:xfrm>
            <a:off x="596900" y="2030413"/>
            <a:ext cx="4216400" cy="7950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Service to service invocation</a:t>
            </a:r>
          </a:p>
        </p:txBody>
      </p:sp>
      <p:sp>
        <p:nvSpPr>
          <p:cNvPr id="6" name="Content Placeholder 3">
            <a:extLst>
              <a:ext uri="{FF2B5EF4-FFF2-40B4-BE49-F238E27FC236}">
                <a16:creationId xmlns:a16="http://schemas.microsoft.com/office/drawing/2014/main" id="{E522B007-A0FF-444C-9E7E-3ECC4C3CFCAA}"/>
              </a:ext>
            </a:extLst>
          </p:cNvPr>
          <p:cNvSpPr txBox="1">
            <a:spLocks/>
          </p:cNvSpPr>
          <p:nvPr/>
        </p:nvSpPr>
        <p:spPr>
          <a:xfrm>
            <a:off x="596901" y="2903337"/>
            <a:ext cx="3308349"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Fully managed </a:t>
            </a: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Dapr</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APIs provide a rich set of capabilities and productivity gains</a:t>
            </a:r>
          </a:p>
        </p:txBody>
      </p:sp>
      <p:sp>
        <p:nvSpPr>
          <p:cNvPr id="11" name="Rectangle 10">
            <a:extLst>
              <a:ext uri="{FF2B5EF4-FFF2-40B4-BE49-F238E27FC236}">
                <a16:creationId xmlns:a16="http://schemas.microsoft.com/office/drawing/2014/main" id="{10DC92DD-6DCD-48E8-A384-E980DF8FACF1}"/>
              </a:ext>
              <a:ext uri="{C183D7F6-B498-43B3-948B-1728B52AA6E4}">
                <adec:decorative xmlns:adec="http://schemas.microsoft.com/office/drawing/2017/decorative" val="1"/>
              </a:ext>
            </a:extLst>
          </p:cNvPr>
          <p:cNvSpPr/>
          <p:nvPr/>
        </p:nvSpPr>
        <p:spPr bwMode="auto">
          <a:xfrm>
            <a:off x="4356101" y="1436688"/>
            <a:ext cx="5160961"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DB282060-CB56-4423-8912-0E4DDD8657B4}"/>
              </a:ext>
            </a:extLst>
          </p:cNvPr>
          <p:cNvGrpSpPr/>
          <p:nvPr/>
        </p:nvGrpSpPr>
        <p:grpSpPr>
          <a:xfrm>
            <a:off x="4513006" y="1579563"/>
            <a:ext cx="5004056" cy="2279918"/>
            <a:chOff x="4513006" y="1579563"/>
            <a:chExt cx="5004056" cy="2279918"/>
          </a:xfrm>
        </p:grpSpPr>
        <p:sp>
          <p:nvSpPr>
            <p:cNvPr id="56" name="Rectangle 55">
              <a:extLst>
                <a:ext uri="{FF2B5EF4-FFF2-40B4-BE49-F238E27FC236}">
                  <a16:creationId xmlns:a16="http://schemas.microsoft.com/office/drawing/2014/main" id="{B0AC10A4-D23F-4270-8715-84F7D578371C}"/>
                </a:ext>
                <a:ext uri="{C183D7F6-B498-43B3-948B-1728B52AA6E4}">
                  <adec:decorative xmlns:adec="http://schemas.microsoft.com/office/drawing/2017/decorative" val="1"/>
                </a:ext>
              </a:extLst>
            </p:cNvPr>
            <p:cNvSpPr/>
            <p:nvPr/>
          </p:nvSpPr>
          <p:spPr bwMode="auto">
            <a:xfrm>
              <a:off x="5198774" y="3310105"/>
              <a:ext cx="3342586"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Title 3">
              <a:extLst>
                <a:ext uri="{FF2B5EF4-FFF2-40B4-BE49-F238E27FC236}">
                  <a16:creationId xmlns:a16="http://schemas.microsoft.com/office/drawing/2014/main" id="{587266ED-1BE9-4070-97A7-03AE31BB39C8}"/>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5" name="Rectangle 14">
              <a:extLst>
                <a:ext uri="{FF2B5EF4-FFF2-40B4-BE49-F238E27FC236}">
                  <a16:creationId xmlns:a16="http://schemas.microsoft.com/office/drawing/2014/main" id="{ACDF6463-EA08-4C8F-B095-660CBC19233F}"/>
                </a:ext>
                <a:ext uri="{C183D7F6-B498-43B3-948B-1728B52AA6E4}">
                  <adec:decorative xmlns:adec="http://schemas.microsoft.com/office/drawing/2017/decorative" val="1"/>
                </a:ext>
              </a:extLst>
            </p:cNvPr>
            <p:cNvSpPr/>
            <p:nvPr/>
          </p:nvSpPr>
          <p:spPr bwMode="auto">
            <a:xfrm>
              <a:off x="4513006" y="1947193"/>
              <a:ext cx="4714122"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1733FBB-2155-4194-8E32-C2FEBE345C29}"/>
                </a:ext>
                <a:ext uri="{C183D7F6-B498-43B3-948B-1728B52AA6E4}">
                  <adec:decorative xmlns:adec="http://schemas.microsoft.com/office/drawing/2017/decorative" val="1"/>
                </a:ext>
              </a:extLst>
            </p:cNvPr>
            <p:cNvSpPr/>
            <p:nvPr/>
          </p:nvSpPr>
          <p:spPr bwMode="auto">
            <a:xfrm>
              <a:off x="4610100" y="2030413"/>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9" name="Rectangle 48">
              <a:extLst>
                <a:ext uri="{FF2B5EF4-FFF2-40B4-BE49-F238E27FC236}">
                  <a16:creationId xmlns:a16="http://schemas.microsoft.com/office/drawing/2014/main" id="{7067C3D7-74B8-42CD-90F2-42DDF65C7239}"/>
                </a:ext>
                <a:ext uri="{C183D7F6-B498-43B3-948B-1728B52AA6E4}">
                  <adec:decorative xmlns:adec="http://schemas.microsoft.com/office/drawing/2017/decorative" val="1"/>
                </a:ext>
              </a:extLst>
            </p:cNvPr>
            <p:cNvSpPr/>
            <p:nvPr/>
          </p:nvSpPr>
          <p:spPr bwMode="auto">
            <a:xfrm>
              <a:off x="7761545"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53" name="Graphic 52" descr="Azure Container Apps icon">
              <a:extLst>
                <a:ext uri="{FF2B5EF4-FFF2-40B4-BE49-F238E27FC236}">
                  <a16:creationId xmlns:a16="http://schemas.microsoft.com/office/drawing/2014/main" id="{C6CC2688-BE97-4686-A945-FA04ED13B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4375" y="2169237"/>
              <a:ext cx="545802" cy="545800"/>
            </a:xfrm>
            <a:prstGeom prst="rect">
              <a:avLst/>
            </a:prstGeom>
          </p:spPr>
        </p:pic>
        <p:sp>
          <p:nvSpPr>
            <p:cNvPr id="54" name="Title 3">
              <a:extLst>
                <a:ext uri="{FF2B5EF4-FFF2-40B4-BE49-F238E27FC236}">
                  <a16:creationId xmlns:a16="http://schemas.microsoft.com/office/drawing/2014/main" id="{77354270-78A1-4453-9097-396F00201D57}"/>
                </a:ext>
              </a:extLst>
            </p:cNvPr>
            <p:cNvSpPr txBox="1">
              <a:spLocks/>
            </p:cNvSpPr>
            <p:nvPr/>
          </p:nvSpPr>
          <p:spPr>
            <a:xfrm>
              <a:off x="4967195" y="2801832"/>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pic>
          <p:nvPicPr>
            <p:cNvPr id="50" name="Graphic 49" descr="Dapr logo">
              <a:extLst>
                <a:ext uri="{FF2B5EF4-FFF2-40B4-BE49-F238E27FC236}">
                  <a16:creationId xmlns:a16="http://schemas.microsoft.com/office/drawing/2014/main" id="{3820A2B5-7F09-4B53-AF8D-18CE9CBEA86E}"/>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8115031" y="2215360"/>
              <a:ext cx="666700" cy="519210"/>
            </a:xfrm>
            <a:prstGeom prst="rect">
              <a:avLst/>
            </a:prstGeom>
          </p:spPr>
        </p:pic>
        <p:sp>
          <p:nvSpPr>
            <p:cNvPr id="51" name="Title 3">
              <a:extLst>
                <a:ext uri="{FF2B5EF4-FFF2-40B4-BE49-F238E27FC236}">
                  <a16:creationId xmlns:a16="http://schemas.microsoft.com/office/drawing/2014/main" id="{98D73295-120B-405D-956F-1633FBBBBD3B}"/>
                </a:ext>
              </a:extLst>
            </p:cNvPr>
            <p:cNvSpPr txBox="1">
              <a:spLocks/>
            </p:cNvSpPr>
            <p:nvPr/>
          </p:nvSpPr>
          <p:spPr>
            <a:xfrm>
              <a:off x="7994655"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55" name="Title 3">
              <a:extLst>
                <a:ext uri="{FF2B5EF4-FFF2-40B4-BE49-F238E27FC236}">
                  <a16:creationId xmlns:a16="http://schemas.microsoft.com/office/drawing/2014/main" id="{C89B0E6A-D0FB-416B-8A20-74102575340E}"/>
                </a:ext>
              </a:extLst>
            </p:cNvPr>
            <p:cNvSpPr txBox="1">
              <a:spLocks/>
            </p:cNvSpPr>
            <p:nvPr/>
          </p:nvSpPr>
          <p:spPr>
            <a:xfrm>
              <a:off x="6086137" y="3328784"/>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sp>
        <p:nvSpPr>
          <p:cNvPr id="59" name="Rectangle 55">
            <a:extLst>
              <a:ext uri="{FF2B5EF4-FFF2-40B4-BE49-F238E27FC236}">
                <a16:creationId xmlns:a16="http://schemas.microsoft.com/office/drawing/2014/main" id="{85C3556E-C83D-410C-8304-051A71A81257}"/>
              </a:ext>
              <a:ext uri="{C183D7F6-B498-43B3-948B-1728B52AA6E4}">
                <adec:decorative xmlns:adec="http://schemas.microsoft.com/office/drawing/2017/decorative" val="1"/>
              </a:ext>
            </a:extLst>
          </p:cNvPr>
          <p:cNvSpPr/>
          <p:nvPr/>
        </p:nvSpPr>
        <p:spPr bwMode="auto">
          <a:xfrm>
            <a:off x="5198774" y="5636452"/>
            <a:ext cx="3342586"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Title 3">
            <a:extLst>
              <a:ext uri="{FF2B5EF4-FFF2-40B4-BE49-F238E27FC236}">
                <a16:creationId xmlns:a16="http://schemas.microsoft.com/office/drawing/2014/main" id="{4BEC55CA-7602-4159-9386-C0554DCB9567}"/>
              </a:ext>
            </a:extLst>
          </p:cNvPr>
          <p:cNvSpPr txBox="1">
            <a:spLocks/>
          </p:cNvSpPr>
          <p:nvPr/>
        </p:nvSpPr>
        <p:spPr>
          <a:xfrm>
            <a:off x="4513006" y="3905910"/>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61" name="Rectangle 60">
            <a:extLst>
              <a:ext uri="{FF2B5EF4-FFF2-40B4-BE49-F238E27FC236}">
                <a16:creationId xmlns:a16="http://schemas.microsoft.com/office/drawing/2014/main" id="{FB6D29DC-7136-4C46-B4D3-B6A29BD4BBCA}"/>
              </a:ext>
              <a:ext uri="{C183D7F6-B498-43B3-948B-1728B52AA6E4}">
                <adec:decorative xmlns:adec="http://schemas.microsoft.com/office/drawing/2017/decorative" val="1"/>
              </a:ext>
            </a:extLst>
          </p:cNvPr>
          <p:cNvSpPr/>
          <p:nvPr/>
        </p:nvSpPr>
        <p:spPr bwMode="auto">
          <a:xfrm>
            <a:off x="4513006" y="4273540"/>
            <a:ext cx="4714122"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9A0B8C9B-AA4D-4675-8644-729D5C23B9E2}"/>
              </a:ext>
              <a:ext uri="{C183D7F6-B498-43B3-948B-1728B52AA6E4}">
                <adec:decorative xmlns:adec="http://schemas.microsoft.com/office/drawing/2017/decorative" val="1"/>
              </a:ext>
            </a:extLst>
          </p:cNvPr>
          <p:cNvSpPr/>
          <p:nvPr/>
        </p:nvSpPr>
        <p:spPr bwMode="auto">
          <a:xfrm>
            <a:off x="4610100" y="4356760"/>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62">
            <a:extLst>
              <a:ext uri="{FF2B5EF4-FFF2-40B4-BE49-F238E27FC236}">
                <a16:creationId xmlns:a16="http://schemas.microsoft.com/office/drawing/2014/main" id="{9CC8F91B-EE01-475D-B0C3-B392DFB3A291}"/>
              </a:ext>
              <a:ext uri="{C183D7F6-B498-43B3-948B-1728B52AA6E4}">
                <adec:decorative xmlns:adec="http://schemas.microsoft.com/office/drawing/2017/decorative" val="1"/>
              </a:ext>
            </a:extLst>
          </p:cNvPr>
          <p:cNvSpPr/>
          <p:nvPr/>
        </p:nvSpPr>
        <p:spPr bwMode="auto">
          <a:xfrm>
            <a:off x="7761545" y="4356760"/>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6" name="Graphic 65" descr="Azure Container Apps icon">
            <a:extLst>
              <a:ext uri="{FF2B5EF4-FFF2-40B4-BE49-F238E27FC236}">
                <a16:creationId xmlns:a16="http://schemas.microsoft.com/office/drawing/2014/main" id="{D77D4480-3F53-49F5-8C33-1384B15752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4375" y="4495584"/>
            <a:ext cx="545802" cy="545800"/>
          </a:xfrm>
          <a:prstGeom prst="rect">
            <a:avLst/>
          </a:prstGeom>
        </p:spPr>
      </p:pic>
      <p:sp>
        <p:nvSpPr>
          <p:cNvPr id="67" name="Title 3">
            <a:extLst>
              <a:ext uri="{FF2B5EF4-FFF2-40B4-BE49-F238E27FC236}">
                <a16:creationId xmlns:a16="http://schemas.microsoft.com/office/drawing/2014/main" id="{852E56CB-8AB8-4E64-866B-6A4A00402CEB}"/>
              </a:ext>
            </a:extLst>
          </p:cNvPr>
          <p:cNvSpPr txBox="1">
            <a:spLocks/>
          </p:cNvSpPr>
          <p:nvPr/>
        </p:nvSpPr>
        <p:spPr>
          <a:xfrm>
            <a:off x="4967195" y="5128179"/>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pic>
        <p:nvPicPr>
          <p:cNvPr id="64" name="Graphic 63" descr="Dapr logo">
            <a:extLst>
              <a:ext uri="{FF2B5EF4-FFF2-40B4-BE49-F238E27FC236}">
                <a16:creationId xmlns:a16="http://schemas.microsoft.com/office/drawing/2014/main" id="{84B9DBC0-1DC8-4B61-8D00-5C9D834FCA03}"/>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l="9333" t="18330" r="9333" b="18330"/>
          <a:stretch/>
        </p:blipFill>
        <p:spPr>
          <a:xfrm>
            <a:off x="8115031" y="4541707"/>
            <a:ext cx="666700" cy="519210"/>
          </a:xfrm>
          <a:prstGeom prst="rect">
            <a:avLst/>
          </a:prstGeom>
        </p:spPr>
      </p:pic>
      <p:sp>
        <p:nvSpPr>
          <p:cNvPr id="65" name="Title 3">
            <a:extLst>
              <a:ext uri="{FF2B5EF4-FFF2-40B4-BE49-F238E27FC236}">
                <a16:creationId xmlns:a16="http://schemas.microsoft.com/office/drawing/2014/main" id="{45350B50-73CF-412C-8563-D475DF86F8F2}"/>
              </a:ext>
            </a:extLst>
          </p:cNvPr>
          <p:cNvSpPr txBox="1">
            <a:spLocks/>
          </p:cNvSpPr>
          <p:nvPr/>
        </p:nvSpPr>
        <p:spPr>
          <a:xfrm>
            <a:off x="7994655" y="5128179"/>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68" name="Title 3">
            <a:extLst>
              <a:ext uri="{FF2B5EF4-FFF2-40B4-BE49-F238E27FC236}">
                <a16:creationId xmlns:a16="http://schemas.microsoft.com/office/drawing/2014/main" id="{F0DE3848-5E54-456A-863A-6BDF4C2316DB}"/>
              </a:ext>
            </a:extLst>
          </p:cNvPr>
          <p:cNvSpPr txBox="1">
            <a:spLocks/>
          </p:cNvSpPr>
          <p:nvPr/>
        </p:nvSpPr>
        <p:spPr>
          <a:xfrm>
            <a:off x="6086137" y="5655131"/>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9" name="Rectangle 55">
            <a:extLst>
              <a:ext uri="{FF2B5EF4-FFF2-40B4-BE49-F238E27FC236}">
                <a16:creationId xmlns:a16="http://schemas.microsoft.com/office/drawing/2014/main" id="{DE1CAA29-315B-41AA-96A5-8DADA7E34E5B}"/>
              </a:ext>
              <a:ext uri="{C183D7F6-B498-43B3-948B-1728B52AA6E4}">
                <adec:decorative xmlns:adec="http://schemas.microsoft.com/office/drawing/2017/decorative" val="1"/>
              </a:ext>
            </a:extLst>
          </p:cNvPr>
          <p:cNvSpPr/>
          <p:nvPr/>
        </p:nvSpPr>
        <p:spPr bwMode="auto">
          <a:xfrm rot="16200000">
            <a:off x="8543156" y="3341762"/>
            <a:ext cx="2083709" cy="566771"/>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8" name="Title 3">
            <a:extLst>
              <a:ext uri="{FF2B5EF4-FFF2-40B4-BE49-F238E27FC236}">
                <a16:creationId xmlns:a16="http://schemas.microsoft.com/office/drawing/2014/main" id="{32A801EB-1E58-4D5E-A7E4-16B18913E2E9}"/>
              </a:ext>
            </a:extLst>
          </p:cNvPr>
          <p:cNvSpPr txBox="1">
            <a:spLocks/>
          </p:cNvSpPr>
          <p:nvPr/>
        </p:nvSpPr>
        <p:spPr>
          <a:xfrm>
            <a:off x="10022617" y="3409704"/>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Service to service call</a:t>
            </a:r>
          </a:p>
        </p:txBody>
      </p:sp>
      <p:sp>
        <p:nvSpPr>
          <p:cNvPr id="38" name="TextBox 37">
            <a:extLst>
              <a:ext uri="{FF2B5EF4-FFF2-40B4-BE49-F238E27FC236}">
                <a16:creationId xmlns:a16="http://schemas.microsoft.com/office/drawing/2014/main" id="{65E5D6C7-88C0-484F-813E-6DA3A48DA6F9}"/>
              </a:ext>
            </a:extLst>
          </p:cNvPr>
          <p:cNvSpPr txBox="1"/>
          <p:nvPr/>
        </p:nvSpPr>
        <p:spPr>
          <a:xfrm>
            <a:off x="10022617" y="3873603"/>
            <a:ext cx="2169383" cy="707886"/>
          </a:xfrm>
          <a:prstGeom prst="rect">
            <a:avLst/>
          </a:prstGeom>
          <a:solidFill>
            <a:schemeClr val="bg1"/>
          </a:solid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a:ea typeface="+mn-ea"/>
                <a:cs typeface="+mn-cs"/>
              </a:rPr>
              <a:t>POST</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http://localhost:3500</a:t>
            </a:r>
            <a:b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/v1.0/</a:t>
            </a:r>
            <a:r>
              <a:rPr lang="en-US" sz="1400">
                <a:solidFill>
                  <a:srgbClr val="FFFFFF"/>
                </a:solidFill>
                <a:latin typeface="Consolas" panose="020B0609020204030204" pitchFamily="49" charset="0"/>
              </a:rPr>
              <a:t>invoke/app2</a:t>
            </a: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4" name="Title 3">
            <a:extLst>
              <a:ext uri="{FF2B5EF4-FFF2-40B4-BE49-F238E27FC236}">
                <a16:creationId xmlns:a16="http://schemas.microsoft.com/office/drawing/2014/main" id="{5DCAA77A-B56D-4E0A-95E6-58F244C29D95}"/>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97754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0"/>
                                  </p:stCondLst>
                                  <p:childTnLst>
                                    <p:animMotion origin="layout" path="M 2.5E-6 4.81481E-6 L 2.5E-6 0.03773 " pathEditMode="relative" rAng="0" ptsTypes="AA">
                                      <p:cBhvr>
                                        <p:cTn id="9" dur="750" spd="-100000" fill="hold"/>
                                        <p:tgtEl>
                                          <p:spTgt spid="3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F87E3A8-C8B5-493B-87CF-9F8BDE979F2E}"/>
              </a:ext>
            </a:extLst>
          </p:cNvPr>
          <p:cNvSpPr txBox="1"/>
          <p:nvPr/>
        </p:nvSpPr>
        <p:spPr>
          <a:xfrm>
            <a:off x="4356101" y="4221671"/>
            <a:ext cx="3921528" cy="49244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a:ea typeface="+mn-ea"/>
                <a:cs typeface="+mn-cs"/>
              </a:rPr>
              <a:t>POST</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http://localhost:3500/v1.0/state/corpdb</a:t>
            </a:r>
          </a:p>
        </p:txBody>
      </p:sp>
      <p:sp>
        <p:nvSpPr>
          <p:cNvPr id="15" name="TextBox 14">
            <a:extLst>
              <a:ext uri="{FF2B5EF4-FFF2-40B4-BE49-F238E27FC236}">
                <a16:creationId xmlns:a16="http://schemas.microsoft.com/office/drawing/2014/main" id="{8F213CEB-9ECB-48C9-9E97-A44E6F241D95}"/>
              </a:ext>
            </a:extLst>
          </p:cNvPr>
          <p:cNvSpPr txBox="1"/>
          <p:nvPr/>
        </p:nvSpPr>
        <p:spPr>
          <a:xfrm>
            <a:off x="4138960" y="4760728"/>
            <a:ext cx="2119627" cy="923330"/>
          </a:xfrm>
          <a:prstGeom prst="rect">
            <a:avLst/>
          </a:prstGeom>
          <a:solidFill>
            <a:schemeClr val="bg1"/>
          </a:solidFill>
          <a:effectLst>
            <a:outerShdw blurRad="63500" algn="ctr" rotWithShape="0">
              <a:prstClr val="black">
                <a:alpha val="40000"/>
              </a:prstClr>
            </a:outerShdw>
          </a:effectLst>
        </p:spPr>
        <p:txBody>
          <a:bodyPr wrap="square" lIns="182880" tIns="91440" bIns="91440" anchor="ctr">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   "key": “fruit",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   "value": “Orange"</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a:t>
            </a:r>
          </a:p>
        </p:txBody>
      </p:sp>
      <p:sp>
        <p:nvSpPr>
          <p:cNvPr id="34" name="Rectangle 33">
            <a:extLst>
              <a:ext uri="{FF2B5EF4-FFF2-40B4-BE49-F238E27FC236}">
                <a16:creationId xmlns:a16="http://schemas.microsoft.com/office/drawing/2014/main" id="{831091E0-FE2D-4B24-BCE2-6153C9272018}"/>
              </a:ext>
              <a:ext uri="{C183D7F6-B498-43B3-948B-1728B52AA6E4}">
                <adec:decorative xmlns:adec="http://schemas.microsoft.com/office/drawing/2017/decorative" val="1"/>
              </a:ext>
            </a:extLst>
          </p:cNvPr>
          <p:cNvSpPr/>
          <p:nvPr/>
        </p:nvSpPr>
        <p:spPr bwMode="auto">
          <a:xfrm>
            <a:off x="4356101" y="1436688"/>
            <a:ext cx="5160961" cy="264072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9B479C7E-A25F-4A67-8D36-D3860FAC93F8}"/>
              </a:ext>
            </a:extLst>
          </p:cNvPr>
          <p:cNvGrpSpPr/>
          <p:nvPr/>
        </p:nvGrpSpPr>
        <p:grpSpPr>
          <a:xfrm>
            <a:off x="4513006" y="1579563"/>
            <a:ext cx="5004056" cy="2279918"/>
            <a:chOff x="4513006" y="1579563"/>
            <a:chExt cx="5004056" cy="2279918"/>
          </a:xfrm>
        </p:grpSpPr>
        <p:sp>
          <p:nvSpPr>
            <p:cNvPr id="37" name="Rectangle 55">
              <a:extLst>
                <a:ext uri="{FF2B5EF4-FFF2-40B4-BE49-F238E27FC236}">
                  <a16:creationId xmlns:a16="http://schemas.microsoft.com/office/drawing/2014/main" id="{BFA041D9-55E7-4544-AEB0-E31D7AC5CCF2}"/>
                </a:ext>
                <a:ext uri="{C183D7F6-B498-43B3-948B-1728B52AA6E4}">
                  <adec:decorative xmlns:adec="http://schemas.microsoft.com/office/drawing/2017/decorative" val="1"/>
                </a:ext>
              </a:extLst>
            </p:cNvPr>
            <p:cNvSpPr/>
            <p:nvPr/>
          </p:nvSpPr>
          <p:spPr bwMode="auto">
            <a:xfrm>
              <a:off x="5198774" y="3310105"/>
              <a:ext cx="3342586"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8" name="Title 3">
              <a:extLst>
                <a:ext uri="{FF2B5EF4-FFF2-40B4-BE49-F238E27FC236}">
                  <a16:creationId xmlns:a16="http://schemas.microsoft.com/office/drawing/2014/main" id="{2E2AF799-6292-4A6A-BB34-CDD2C4F8F91C}"/>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39" name="Rectangle 38">
              <a:extLst>
                <a:ext uri="{FF2B5EF4-FFF2-40B4-BE49-F238E27FC236}">
                  <a16:creationId xmlns:a16="http://schemas.microsoft.com/office/drawing/2014/main" id="{5F46FB8A-5FFF-4128-9160-676B3FE967DF}"/>
                </a:ext>
                <a:ext uri="{C183D7F6-B498-43B3-948B-1728B52AA6E4}">
                  <adec:decorative xmlns:adec="http://schemas.microsoft.com/office/drawing/2017/decorative" val="1"/>
                </a:ext>
              </a:extLst>
            </p:cNvPr>
            <p:cNvSpPr/>
            <p:nvPr/>
          </p:nvSpPr>
          <p:spPr bwMode="auto">
            <a:xfrm>
              <a:off x="4513006" y="1947193"/>
              <a:ext cx="4714122"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FEF320B-E587-44E3-BEDB-6D6518E6BBB6}"/>
                </a:ext>
                <a:ext uri="{C183D7F6-B498-43B3-948B-1728B52AA6E4}">
                  <adec:decorative xmlns:adec="http://schemas.microsoft.com/office/drawing/2017/decorative" val="1"/>
                </a:ext>
              </a:extLst>
            </p:cNvPr>
            <p:cNvSpPr/>
            <p:nvPr/>
          </p:nvSpPr>
          <p:spPr bwMode="auto">
            <a:xfrm>
              <a:off x="4610100" y="2030413"/>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1" name="Rectangle 40">
              <a:extLst>
                <a:ext uri="{FF2B5EF4-FFF2-40B4-BE49-F238E27FC236}">
                  <a16:creationId xmlns:a16="http://schemas.microsoft.com/office/drawing/2014/main" id="{A18C871C-F335-491A-80A8-9C1184BDAF92}"/>
                </a:ext>
                <a:ext uri="{C183D7F6-B498-43B3-948B-1728B52AA6E4}">
                  <adec:decorative xmlns:adec="http://schemas.microsoft.com/office/drawing/2017/decorative" val="1"/>
                </a:ext>
              </a:extLst>
            </p:cNvPr>
            <p:cNvSpPr/>
            <p:nvPr/>
          </p:nvSpPr>
          <p:spPr bwMode="auto">
            <a:xfrm>
              <a:off x="7761545"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42" name="Graphic 41" descr="Azure Container Apps icon">
              <a:extLst>
                <a:ext uri="{FF2B5EF4-FFF2-40B4-BE49-F238E27FC236}">
                  <a16:creationId xmlns:a16="http://schemas.microsoft.com/office/drawing/2014/main" id="{27B640A3-E291-4FF5-B053-05E557E211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4375" y="2169237"/>
              <a:ext cx="545802" cy="545800"/>
            </a:xfrm>
            <a:prstGeom prst="rect">
              <a:avLst/>
            </a:prstGeom>
          </p:spPr>
        </p:pic>
        <p:sp>
          <p:nvSpPr>
            <p:cNvPr id="43" name="Title 3">
              <a:extLst>
                <a:ext uri="{FF2B5EF4-FFF2-40B4-BE49-F238E27FC236}">
                  <a16:creationId xmlns:a16="http://schemas.microsoft.com/office/drawing/2014/main" id="{10EB32E5-4F91-48C6-9D81-57CD6E90C601}"/>
                </a:ext>
              </a:extLst>
            </p:cNvPr>
            <p:cNvSpPr txBox="1">
              <a:spLocks/>
            </p:cNvSpPr>
            <p:nvPr/>
          </p:nvSpPr>
          <p:spPr>
            <a:xfrm>
              <a:off x="4967195" y="2801832"/>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pic>
          <p:nvPicPr>
            <p:cNvPr id="44" name="Graphic 43" descr="Dapr logo">
              <a:extLst>
                <a:ext uri="{FF2B5EF4-FFF2-40B4-BE49-F238E27FC236}">
                  <a16:creationId xmlns:a16="http://schemas.microsoft.com/office/drawing/2014/main" id="{40B0CAEB-9064-4556-9E7B-EE00D6EEDFAC}"/>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8115031" y="2215360"/>
              <a:ext cx="666700" cy="519210"/>
            </a:xfrm>
            <a:prstGeom prst="rect">
              <a:avLst/>
            </a:prstGeom>
          </p:spPr>
        </p:pic>
        <p:sp>
          <p:nvSpPr>
            <p:cNvPr id="45" name="Title 3">
              <a:extLst>
                <a:ext uri="{FF2B5EF4-FFF2-40B4-BE49-F238E27FC236}">
                  <a16:creationId xmlns:a16="http://schemas.microsoft.com/office/drawing/2014/main" id="{6A5C7264-503C-4521-8C1B-FDF678A0AFEA}"/>
                </a:ext>
              </a:extLst>
            </p:cNvPr>
            <p:cNvSpPr txBox="1">
              <a:spLocks/>
            </p:cNvSpPr>
            <p:nvPr/>
          </p:nvSpPr>
          <p:spPr>
            <a:xfrm>
              <a:off x="7994655"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46" name="Title 3">
              <a:extLst>
                <a:ext uri="{FF2B5EF4-FFF2-40B4-BE49-F238E27FC236}">
                  <a16:creationId xmlns:a16="http://schemas.microsoft.com/office/drawing/2014/main" id="{46AFFA3F-1FF4-41D3-8D4A-D317B16C318A}"/>
                </a:ext>
              </a:extLst>
            </p:cNvPr>
            <p:cNvSpPr txBox="1">
              <a:spLocks/>
            </p:cNvSpPr>
            <p:nvPr/>
          </p:nvSpPr>
          <p:spPr>
            <a:xfrm>
              <a:off x="6086137" y="3328784"/>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cxnSp>
        <p:nvCxnSpPr>
          <p:cNvPr id="59" name="Straight Arrow Connector 58" descr="Arrow pointing from Container 2 sidecar to Any DAPR state store">
            <a:extLst>
              <a:ext uri="{FF2B5EF4-FFF2-40B4-BE49-F238E27FC236}">
                <a16:creationId xmlns:a16="http://schemas.microsoft.com/office/drawing/2014/main" id="{F4BBA5F5-C1DE-47D0-B6E1-9267B1510F66}"/>
              </a:ext>
            </a:extLst>
          </p:cNvPr>
          <p:cNvCxnSpPr>
            <a:cxnSpLocks/>
          </p:cNvCxnSpPr>
          <p:nvPr/>
        </p:nvCxnSpPr>
        <p:spPr>
          <a:xfrm>
            <a:off x="9135217" y="2632162"/>
            <a:ext cx="842221" cy="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5C54AF6-2B15-4D47-B65E-40F14B8792E4}"/>
              </a:ext>
            </a:extLst>
          </p:cNvPr>
          <p:cNvGrpSpPr/>
          <p:nvPr/>
        </p:nvGrpSpPr>
        <p:grpSpPr>
          <a:xfrm>
            <a:off x="9973618" y="1968171"/>
            <a:ext cx="1595438" cy="1355913"/>
            <a:chOff x="10011345" y="3992336"/>
            <a:chExt cx="1595438" cy="1355913"/>
          </a:xfrm>
        </p:grpSpPr>
        <p:sp>
          <p:nvSpPr>
            <p:cNvPr id="80" name="Rectangle 79">
              <a:extLst>
                <a:ext uri="{FF2B5EF4-FFF2-40B4-BE49-F238E27FC236}">
                  <a16:creationId xmlns:a16="http://schemas.microsoft.com/office/drawing/2014/main" id="{C94C42A2-7B08-45AE-9248-C499F3F1653D}"/>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 name="Title 3">
              <a:extLst>
                <a:ext uri="{FF2B5EF4-FFF2-40B4-BE49-F238E27FC236}">
                  <a16:creationId xmlns:a16="http://schemas.microsoft.com/office/drawing/2014/main" id="{A8CE3CD1-EA4F-4B42-AD80-3715EB508F19}"/>
                </a:ext>
              </a:extLst>
            </p:cNvPr>
            <p:cNvSpPr txBox="1">
              <a:spLocks/>
            </p:cNvSpPr>
            <p:nvPr/>
          </p:nvSpPr>
          <p:spPr>
            <a:xfrm>
              <a:off x="10355338" y="4119285"/>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Firebase</a:t>
              </a:r>
            </a:p>
          </p:txBody>
        </p:sp>
        <p:pic>
          <p:nvPicPr>
            <p:cNvPr id="82" name="Picture 81">
              <a:extLst>
                <a:ext uri="{FF2B5EF4-FFF2-40B4-BE49-F238E27FC236}">
                  <a16:creationId xmlns:a16="http://schemas.microsoft.com/office/drawing/2014/main" id="{5C563F0E-354C-45AB-A5A5-853D5F3424C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67564" y="4514074"/>
              <a:ext cx="482998" cy="662311"/>
            </a:xfrm>
            <a:prstGeom prst="rect">
              <a:avLst/>
            </a:prstGeom>
          </p:spPr>
        </p:pic>
      </p:grpSp>
      <p:grpSp>
        <p:nvGrpSpPr>
          <p:cNvPr id="73" name="Group 72">
            <a:extLst>
              <a:ext uri="{FF2B5EF4-FFF2-40B4-BE49-F238E27FC236}">
                <a16:creationId xmlns:a16="http://schemas.microsoft.com/office/drawing/2014/main" id="{27C9C9AC-1078-4073-9D44-050EB34D44E2}"/>
              </a:ext>
            </a:extLst>
          </p:cNvPr>
          <p:cNvGrpSpPr/>
          <p:nvPr/>
        </p:nvGrpSpPr>
        <p:grpSpPr>
          <a:xfrm>
            <a:off x="9973617" y="1967159"/>
            <a:ext cx="1595438" cy="1355913"/>
            <a:chOff x="10011345" y="3992336"/>
            <a:chExt cx="1595438" cy="1355913"/>
          </a:xfrm>
        </p:grpSpPr>
        <p:sp>
          <p:nvSpPr>
            <p:cNvPr id="68" name="Rectangle 67">
              <a:extLst>
                <a:ext uri="{FF2B5EF4-FFF2-40B4-BE49-F238E27FC236}">
                  <a16:creationId xmlns:a16="http://schemas.microsoft.com/office/drawing/2014/main" id="{7E1ABF9A-E66B-43CB-90AC-4634B5B3C744}"/>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itle 3">
              <a:extLst>
                <a:ext uri="{FF2B5EF4-FFF2-40B4-BE49-F238E27FC236}">
                  <a16:creationId xmlns:a16="http://schemas.microsoft.com/office/drawing/2014/main" id="{F73D5217-93E3-4A74-9751-99BA206373A4}"/>
                </a:ext>
              </a:extLst>
            </p:cNvPr>
            <p:cNvSpPr txBox="1">
              <a:spLocks/>
            </p:cNvSpPr>
            <p:nvPr/>
          </p:nvSpPr>
          <p:spPr>
            <a:xfrm>
              <a:off x="10355338" y="4119285"/>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Redis cache</a:t>
              </a:r>
            </a:p>
          </p:txBody>
        </p:sp>
        <p:pic>
          <p:nvPicPr>
            <p:cNvPr id="9" name="Picture 8">
              <a:extLst>
                <a:ext uri="{FF2B5EF4-FFF2-40B4-BE49-F238E27FC236}">
                  <a16:creationId xmlns:a16="http://schemas.microsoft.com/office/drawing/2014/main" id="{29E69A82-175B-4520-A69E-9DCD0D22B6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77908" y="4514074"/>
              <a:ext cx="662311" cy="662311"/>
            </a:xfrm>
            <a:prstGeom prst="rect">
              <a:avLst/>
            </a:prstGeom>
          </p:spPr>
        </p:pic>
      </p:grpSp>
      <p:grpSp>
        <p:nvGrpSpPr>
          <p:cNvPr id="74" name="Group 73">
            <a:extLst>
              <a:ext uri="{FF2B5EF4-FFF2-40B4-BE49-F238E27FC236}">
                <a16:creationId xmlns:a16="http://schemas.microsoft.com/office/drawing/2014/main" id="{36BBC200-BEAE-4BE3-BF84-866BC825607F}"/>
              </a:ext>
            </a:extLst>
          </p:cNvPr>
          <p:cNvGrpSpPr/>
          <p:nvPr/>
        </p:nvGrpSpPr>
        <p:grpSpPr>
          <a:xfrm>
            <a:off x="9973616" y="1969093"/>
            <a:ext cx="1595438" cy="1355913"/>
            <a:chOff x="10011345" y="3992336"/>
            <a:chExt cx="1595438" cy="1355913"/>
          </a:xfrm>
        </p:grpSpPr>
        <p:sp>
          <p:nvSpPr>
            <p:cNvPr id="76" name="Rectangle 75">
              <a:extLst>
                <a:ext uri="{FF2B5EF4-FFF2-40B4-BE49-F238E27FC236}">
                  <a16:creationId xmlns:a16="http://schemas.microsoft.com/office/drawing/2014/main" id="{C1EDD682-8CA0-438B-AF35-E36024E2EFF1}"/>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Title 3">
              <a:extLst>
                <a:ext uri="{FF2B5EF4-FFF2-40B4-BE49-F238E27FC236}">
                  <a16:creationId xmlns:a16="http://schemas.microsoft.com/office/drawing/2014/main" id="{66287DA0-FF72-4293-AE55-DC437391B79A}"/>
                </a:ext>
              </a:extLst>
            </p:cNvPr>
            <p:cNvSpPr txBox="1">
              <a:spLocks/>
            </p:cNvSpPr>
            <p:nvPr/>
          </p:nvSpPr>
          <p:spPr>
            <a:xfrm>
              <a:off x="10355338" y="4119285"/>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Azure Cosmos DB</a:t>
              </a:r>
            </a:p>
          </p:txBody>
        </p:sp>
        <p:pic>
          <p:nvPicPr>
            <p:cNvPr id="75" name="Picture 74">
              <a:extLst>
                <a:ext uri="{FF2B5EF4-FFF2-40B4-BE49-F238E27FC236}">
                  <a16:creationId xmlns:a16="http://schemas.microsoft.com/office/drawing/2014/main" id="{2DF2B5DD-826D-4D31-9B02-590943F589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477908" y="4514074"/>
              <a:ext cx="662311" cy="662311"/>
            </a:xfrm>
            <a:prstGeom prst="rect">
              <a:avLst/>
            </a:prstGeom>
          </p:spPr>
        </p:pic>
      </p:grpSp>
      <p:grpSp>
        <p:nvGrpSpPr>
          <p:cNvPr id="78" name="Group 77">
            <a:extLst>
              <a:ext uri="{FF2B5EF4-FFF2-40B4-BE49-F238E27FC236}">
                <a16:creationId xmlns:a16="http://schemas.microsoft.com/office/drawing/2014/main" id="{716471C4-35F6-4AE2-B919-133D321AD997}"/>
              </a:ext>
            </a:extLst>
          </p:cNvPr>
          <p:cNvGrpSpPr/>
          <p:nvPr/>
        </p:nvGrpSpPr>
        <p:grpSpPr>
          <a:xfrm>
            <a:off x="9973616" y="1967158"/>
            <a:ext cx="1595438" cy="1355913"/>
            <a:chOff x="10013950" y="2277017"/>
            <a:chExt cx="1595438" cy="1355913"/>
          </a:xfrm>
        </p:grpSpPr>
        <p:sp>
          <p:nvSpPr>
            <p:cNvPr id="35" name="Rectangle 34">
              <a:extLst>
                <a:ext uri="{FF2B5EF4-FFF2-40B4-BE49-F238E27FC236}">
                  <a16:creationId xmlns:a16="http://schemas.microsoft.com/office/drawing/2014/main" id="{58EC7496-2E91-4AB9-BD9B-2A4440D2F395}"/>
                </a:ext>
                <a:ext uri="{C183D7F6-B498-43B3-948B-1728B52AA6E4}">
                  <adec:decorative xmlns:adec="http://schemas.microsoft.com/office/drawing/2017/decorative" val="1"/>
                </a:ext>
              </a:extLst>
            </p:cNvPr>
            <p:cNvSpPr/>
            <p:nvPr/>
          </p:nvSpPr>
          <p:spPr bwMode="auto">
            <a:xfrm>
              <a:off x="10013950" y="2277017"/>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itle 3">
              <a:extLst>
                <a:ext uri="{FF2B5EF4-FFF2-40B4-BE49-F238E27FC236}">
                  <a16:creationId xmlns:a16="http://schemas.microsoft.com/office/drawing/2014/main" id="{D0522040-69EB-4D91-B3A4-94301736FDE5}"/>
                </a:ext>
              </a:extLst>
            </p:cNvPr>
            <p:cNvSpPr txBox="1">
              <a:spLocks/>
            </p:cNvSpPr>
            <p:nvPr/>
          </p:nvSpPr>
          <p:spPr>
            <a:xfrm>
              <a:off x="10357943" y="2403966"/>
              <a:ext cx="907452" cy="4440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Any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 state store</a:t>
              </a:r>
            </a:p>
          </p:txBody>
        </p:sp>
        <p:grpSp>
          <p:nvGrpSpPr>
            <p:cNvPr id="61" name="storage 1" descr="storage">
              <a:extLst>
                <a:ext uri="{FF2B5EF4-FFF2-40B4-BE49-F238E27FC236}">
                  <a16:creationId xmlns:a16="http://schemas.microsoft.com/office/drawing/2014/main" id="{73A4A600-6AEF-4DEB-831F-D7DE50EF0D28}"/>
                </a:ext>
              </a:extLst>
            </p:cNvPr>
            <p:cNvGrpSpPr/>
            <p:nvPr/>
          </p:nvGrpSpPr>
          <p:grpSpPr>
            <a:xfrm>
              <a:off x="10553237" y="2936489"/>
              <a:ext cx="516865" cy="562235"/>
              <a:chOff x="4501240" y="2176494"/>
              <a:chExt cx="344605" cy="374856"/>
            </a:xfrm>
          </p:grpSpPr>
          <p:sp>
            <p:nvSpPr>
              <p:cNvPr id="62" name="Freeform 5">
                <a:extLst>
                  <a:ext uri="{FF2B5EF4-FFF2-40B4-BE49-F238E27FC236}">
                    <a16:creationId xmlns:a16="http://schemas.microsoft.com/office/drawing/2014/main" id="{C23DD499-2126-4AB6-A849-9C70D635E998}"/>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6">
                <a:extLst>
                  <a:ext uri="{FF2B5EF4-FFF2-40B4-BE49-F238E27FC236}">
                    <a16:creationId xmlns:a16="http://schemas.microsoft.com/office/drawing/2014/main" id="{8C12453C-D477-421E-A93B-2F1C7511321A}"/>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7">
                <a:extLst>
                  <a:ext uri="{FF2B5EF4-FFF2-40B4-BE49-F238E27FC236}">
                    <a16:creationId xmlns:a16="http://schemas.microsoft.com/office/drawing/2014/main" id="{867B1CDA-F098-4CF0-89CE-2A101D140421}"/>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8">
                <a:extLst>
                  <a:ext uri="{FF2B5EF4-FFF2-40B4-BE49-F238E27FC236}">
                    <a16:creationId xmlns:a16="http://schemas.microsoft.com/office/drawing/2014/main" id="{F0A5F848-A165-4C63-BF73-1E782E914F8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83" name="Title 3">
            <a:extLst>
              <a:ext uri="{FF2B5EF4-FFF2-40B4-BE49-F238E27FC236}">
                <a16:creationId xmlns:a16="http://schemas.microsoft.com/office/drawing/2014/main" id="{FCB3C80B-7045-4105-8C25-AE13F35D390E}"/>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State management</a:t>
            </a:r>
          </a:p>
        </p:txBody>
      </p:sp>
      <p:sp>
        <p:nvSpPr>
          <p:cNvPr id="84" name="Content Placeholder 3">
            <a:extLst>
              <a:ext uri="{FF2B5EF4-FFF2-40B4-BE49-F238E27FC236}">
                <a16:creationId xmlns:a16="http://schemas.microsoft.com/office/drawing/2014/main" id="{1C4402B3-FD5C-4B5E-B966-615369207C11}"/>
              </a:ext>
            </a:extLst>
          </p:cNvPr>
          <p:cNvSpPr txBox="1">
            <a:spLocks/>
          </p:cNvSpPr>
          <p:nvPr/>
        </p:nvSpPr>
        <p:spPr>
          <a:xfrm>
            <a:off x="596901" y="2903337"/>
            <a:ext cx="330834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Dapr</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provide apps with state management capabilities for CRUD operations, transactions and more</a:t>
            </a:r>
          </a:p>
        </p:txBody>
      </p:sp>
      <p:sp>
        <p:nvSpPr>
          <p:cNvPr id="88" name="Title 3">
            <a:extLst>
              <a:ext uri="{FF2B5EF4-FFF2-40B4-BE49-F238E27FC236}">
                <a16:creationId xmlns:a16="http://schemas.microsoft.com/office/drawing/2014/main" id="{D12FEDBA-B4A2-4AA9-8CC5-D8E1635A859E}"/>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1481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1.04167E-6 1.11111E-6 L 1.04167E-6 0.03773 " pathEditMode="relative" rAng="0" ptsTypes="AA">
                                      <p:cBhvr>
                                        <p:cTn id="9" dur="750" spd="-100000" fill="hold"/>
                                        <p:tgtEl>
                                          <p:spTgt spid="14"/>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2.08333E-6 -4.07407E-6 L -2.08333E-6 0.03774 " pathEditMode="relative" rAng="0" ptsTypes="AA">
                                      <p:cBhvr>
                                        <p:cTn id="14" dur="750" spd="-100000" fill="hold"/>
                                        <p:tgtEl>
                                          <p:spTgt spid="15"/>
                                        </p:tgtEl>
                                        <p:attrNameLst>
                                          <p:attrName>ppt_x</p:attrName>
                                          <p:attrName>ppt_y</p:attrName>
                                        </p:attrNameLst>
                                      </p:cBhvr>
                                      <p:rCtr x="0" y="1875"/>
                                    </p:animMotion>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750"/>
                                        <p:tgtEl>
                                          <p:spTgt spid="79"/>
                                        </p:tgtEl>
                                      </p:cBhvr>
                                    </p:animEffect>
                                  </p:childTnLst>
                                </p:cTn>
                              </p:par>
                            </p:childTnLst>
                          </p:cTn>
                        </p:par>
                        <p:par>
                          <p:cTn id="19" fill="hold">
                            <p:stCondLst>
                              <p:cond delay="1500"/>
                            </p:stCondLst>
                            <p:childTnLst>
                              <p:par>
                                <p:cTn id="20" presetID="10" presetClass="entr" presetSubtype="0" fill="hold" nodeType="afterEffect">
                                  <p:stCondLst>
                                    <p:cond delay="10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750"/>
                                        <p:tgtEl>
                                          <p:spTgt spid="73"/>
                                        </p:tgtEl>
                                      </p:cBhvr>
                                    </p:animEffect>
                                  </p:childTnLst>
                                </p:cTn>
                              </p:par>
                            </p:childTnLst>
                          </p:cTn>
                        </p:par>
                        <p:par>
                          <p:cTn id="23" fill="hold">
                            <p:stCondLst>
                              <p:cond delay="3250"/>
                            </p:stCondLst>
                            <p:childTnLst>
                              <p:par>
                                <p:cTn id="24" presetID="10" presetClass="entr" presetSubtype="0" fill="hold" nodeType="afterEffect">
                                  <p:stCondLst>
                                    <p:cond delay="125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750"/>
                                        <p:tgtEl>
                                          <p:spTgt spid="74"/>
                                        </p:tgtEl>
                                      </p:cBhvr>
                                    </p:animEffect>
                                  </p:childTnLst>
                                </p:cTn>
                              </p:par>
                            </p:childTnLst>
                          </p:cTn>
                        </p:par>
                        <p:par>
                          <p:cTn id="27" fill="hold">
                            <p:stCondLst>
                              <p:cond delay="5250"/>
                            </p:stCondLst>
                            <p:childTnLst>
                              <p:par>
                                <p:cTn id="28" presetID="10" presetClass="entr" presetSubtype="0" fill="hold" nodeType="afterEffect">
                                  <p:stCondLst>
                                    <p:cond delay="125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animBg="1"/>
      <p:bldP spid="1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D9A18EB2-8EF2-4006-B4AB-153AC231AC7B}"/>
              </a:ext>
            </a:extLst>
          </p:cNvPr>
          <p:cNvGrpSpPr/>
          <p:nvPr/>
        </p:nvGrpSpPr>
        <p:grpSpPr>
          <a:xfrm>
            <a:off x="9163149" y="1939552"/>
            <a:ext cx="1765702" cy="1355913"/>
            <a:chOff x="9947855" y="3992336"/>
            <a:chExt cx="1765702" cy="1355913"/>
          </a:xfrm>
        </p:grpSpPr>
        <p:sp>
          <p:nvSpPr>
            <p:cNvPr id="67" name="Rectangle 66">
              <a:extLst>
                <a:ext uri="{FF2B5EF4-FFF2-40B4-BE49-F238E27FC236}">
                  <a16:creationId xmlns:a16="http://schemas.microsoft.com/office/drawing/2014/main" id="{2A2FE4F8-E8EC-4FFA-9B44-A2F39B39287D}"/>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Title 3">
              <a:extLst>
                <a:ext uri="{FF2B5EF4-FFF2-40B4-BE49-F238E27FC236}">
                  <a16:creationId xmlns:a16="http://schemas.microsoft.com/office/drawing/2014/main" id="{04179441-163D-4F93-AFB9-8FB82138896C}"/>
                </a:ext>
              </a:extLst>
            </p:cNvPr>
            <p:cNvSpPr txBox="1">
              <a:spLocks/>
            </p:cNvSpPr>
            <p:nvPr/>
          </p:nvSpPr>
          <p:spPr>
            <a:xfrm>
              <a:off x="10355338" y="4119285"/>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AWS SQS</a:t>
              </a:r>
            </a:p>
          </p:txBody>
        </p:sp>
        <p:pic>
          <p:nvPicPr>
            <p:cNvPr id="71" name="Picture 53">
              <a:extLst>
                <a:ext uri="{FF2B5EF4-FFF2-40B4-BE49-F238E27FC236}">
                  <a16:creationId xmlns:a16="http://schemas.microsoft.com/office/drawing/2014/main" id="{D15DC763-6A69-4655-86BE-19547DCAD8F4}"/>
                </a:ext>
              </a:extLst>
            </p:cNvPr>
            <p:cNvPicPr>
              <a:picLocks noChangeAspect="1"/>
            </p:cNvPicPr>
            <p:nvPr/>
          </p:nvPicPr>
          <p:blipFill rotWithShape="1">
            <a:blip r:embed="rId3">
              <a:extLst>
                <a:ext uri="{28A0092B-C50C-407E-A947-70E740481C1C}">
                  <a14:useLocalDpi xmlns:a14="http://schemas.microsoft.com/office/drawing/2010/main" val="0"/>
                </a:ext>
              </a:extLst>
            </a:blip>
            <a:srcRect b="34137"/>
            <a:stretch/>
          </p:blipFill>
          <p:spPr>
            <a:xfrm>
              <a:off x="9947855" y="4461678"/>
              <a:ext cx="1765702" cy="742989"/>
            </a:xfrm>
            <a:prstGeom prst="rect">
              <a:avLst/>
            </a:prstGeom>
            <a:noFill/>
          </p:spPr>
        </p:pic>
      </p:grpSp>
      <p:grpSp>
        <p:nvGrpSpPr>
          <p:cNvPr id="55" name="Group 54">
            <a:extLst>
              <a:ext uri="{FF2B5EF4-FFF2-40B4-BE49-F238E27FC236}">
                <a16:creationId xmlns:a16="http://schemas.microsoft.com/office/drawing/2014/main" id="{1700CB31-80E2-4AF3-997B-C0B6266AE64E}"/>
              </a:ext>
            </a:extLst>
          </p:cNvPr>
          <p:cNvGrpSpPr/>
          <p:nvPr/>
        </p:nvGrpSpPr>
        <p:grpSpPr>
          <a:xfrm>
            <a:off x="9231364" y="1939553"/>
            <a:ext cx="1595438" cy="1355913"/>
            <a:chOff x="10011345" y="3992336"/>
            <a:chExt cx="1595438" cy="1355913"/>
          </a:xfrm>
        </p:grpSpPr>
        <p:sp>
          <p:nvSpPr>
            <p:cNvPr id="56" name="Rectangle 55">
              <a:extLst>
                <a:ext uri="{FF2B5EF4-FFF2-40B4-BE49-F238E27FC236}">
                  <a16:creationId xmlns:a16="http://schemas.microsoft.com/office/drawing/2014/main" id="{ABC22A45-3785-408E-94D4-18B5CF4B0DFC}"/>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Title 3">
              <a:extLst>
                <a:ext uri="{FF2B5EF4-FFF2-40B4-BE49-F238E27FC236}">
                  <a16:creationId xmlns:a16="http://schemas.microsoft.com/office/drawing/2014/main" id="{BF7229EA-762C-4CC0-A0C7-4BC3AFD43C06}"/>
                </a:ext>
              </a:extLst>
            </p:cNvPr>
            <p:cNvSpPr txBox="1">
              <a:spLocks/>
            </p:cNvSpPr>
            <p:nvPr/>
          </p:nvSpPr>
          <p:spPr>
            <a:xfrm>
              <a:off x="10355338" y="4119285"/>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GCP Pub/Sub</a:t>
              </a:r>
            </a:p>
          </p:txBody>
        </p:sp>
        <p:pic>
          <p:nvPicPr>
            <p:cNvPr id="58" name="Picture 53">
              <a:extLst>
                <a:ext uri="{FF2B5EF4-FFF2-40B4-BE49-F238E27FC236}">
                  <a16:creationId xmlns:a16="http://schemas.microsoft.com/office/drawing/2014/main" id="{EA75451F-CF0B-4C6D-A450-19F2CBE4DD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80603" y="4516769"/>
              <a:ext cx="656920" cy="656920"/>
            </a:xfrm>
            <a:prstGeom prst="rect">
              <a:avLst/>
            </a:prstGeom>
            <a:noFill/>
          </p:spPr>
        </p:pic>
      </p:grpSp>
      <p:grpSp>
        <p:nvGrpSpPr>
          <p:cNvPr id="51" name="Group 50">
            <a:extLst>
              <a:ext uri="{FF2B5EF4-FFF2-40B4-BE49-F238E27FC236}">
                <a16:creationId xmlns:a16="http://schemas.microsoft.com/office/drawing/2014/main" id="{5D8A726F-412E-495A-B1B0-42D1BD8018C5}"/>
              </a:ext>
            </a:extLst>
          </p:cNvPr>
          <p:cNvGrpSpPr/>
          <p:nvPr/>
        </p:nvGrpSpPr>
        <p:grpSpPr>
          <a:xfrm>
            <a:off x="9226484" y="1948264"/>
            <a:ext cx="1595438" cy="1355913"/>
            <a:chOff x="10011345" y="3992336"/>
            <a:chExt cx="1595438" cy="1355913"/>
          </a:xfrm>
        </p:grpSpPr>
        <p:sp>
          <p:nvSpPr>
            <p:cNvPr id="52" name="Rectangle 51">
              <a:extLst>
                <a:ext uri="{FF2B5EF4-FFF2-40B4-BE49-F238E27FC236}">
                  <a16:creationId xmlns:a16="http://schemas.microsoft.com/office/drawing/2014/main" id="{99921EB3-BFEE-4854-8CC7-890EB8B98219}"/>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Title 3">
              <a:extLst>
                <a:ext uri="{FF2B5EF4-FFF2-40B4-BE49-F238E27FC236}">
                  <a16:creationId xmlns:a16="http://schemas.microsoft.com/office/drawing/2014/main" id="{443A976A-1E01-49B5-8496-7F222837611D}"/>
                </a:ext>
              </a:extLst>
            </p:cNvPr>
            <p:cNvSpPr txBox="1">
              <a:spLocks/>
            </p:cNvSpPr>
            <p:nvPr/>
          </p:nvSpPr>
          <p:spPr>
            <a:xfrm>
              <a:off x="10355338" y="4119285"/>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Azure Event Hub</a:t>
              </a:r>
            </a:p>
          </p:txBody>
        </p:sp>
        <p:pic>
          <p:nvPicPr>
            <p:cNvPr id="54" name="Picture 53">
              <a:extLst>
                <a:ext uri="{FF2B5EF4-FFF2-40B4-BE49-F238E27FC236}">
                  <a16:creationId xmlns:a16="http://schemas.microsoft.com/office/drawing/2014/main" id="{974CA1BD-AF3D-46EC-B82D-BC4A4862F5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77908" y="4514074"/>
              <a:ext cx="662311" cy="662311"/>
            </a:xfrm>
            <a:prstGeom prst="rect">
              <a:avLst/>
            </a:prstGeom>
          </p:spPr>
        </p:pic>
      </p:grpSp>
      <p:sp>
        <p:nvSpPr>
          <p:cNvPr id="14" name="TextBox 13">
            <a:extLst>
              <a:ext uri="{FF2B5EF4-FFF2-40B4-BE49-F238E27FC236}">
                <a16:creationId xmlns:a16="http://schemas.microsoft.com/office/drawing/2014/main" id="{FF87E3A8-C8B5-493B-87CF-9F8BDE979F2E}"/>
              </a:ext>
            </a:extLst>
          </p:cNvPr>
          <p:cNvSpPr txBox="1"/>
          <p:nvPr/>
        </p:nvSpPr>
        <p:spPr>
          <a:xfrm>
            <a:off x="4513005" y="3950112"/>
            <a:ext cx="3854139" cy="49244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a:ea typeface="+mn-ea"/>
                <a:cs typeface="+mn-cs"/>
              </a:rPr>
              <a:t>POST</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http://localhost:3500/v1.0/state/corpdb</a:t>
            </a:r>
          </a:p>
        </p:txBody>
      </p:sp>
      <p:sp>
        <p:nvSpPr>
          <p:cNvPr id="15" name="TextBox 14">
            <a:extLst>
              <a:ext uri="{FF2B5EF4-FFF2-40B4-BE49-F238E27FC236}">
                <a16:creationId xmlns:a16="http://schemas.microsoft.com/office/drawing/2014/main" id="{8F213CEB-9ECB-48C9-9E97-A44E6F241D95}"/>
              </a:ext>
            </a:extLst>
          </p:cNvPr>
          <p:cNvSpPr txBox="1"/>
          <p:nvPr/>
        </p:nvSpPr>
        <p:spPr>
          <a:xfrm>
            <a:off x="4295865" y="4668837"/>
            <a:ext cx="2119627" cy="923330"/>
          </a:xfrm>
          <a:prstGeom prst="rect">
            <a:avLst/>
          </a:prstGeom>
          <a:solidFill>
            <a:schemeClr val="bg1"/>
          </a:solidFill>
          <a:effectLst>
            <a:outerShdw blurRad="63500" algn="ctr" rotWithShape="0">
              <a:prstClr val="black">
                <a:alpha val="40000"/>
              </a:prstClr>
            </a:outerShdw>
          </a:effectLst>
        </p:spPr>
        <p:txBody>
          <a:bodyPr wrap="square" lIns="182880" tIns="91440" bIns="91440" anchor="ctr">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   "key": “fruit",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   "value": “Orange"</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a:t>
            </a:r>
          </a:p>
        </p:txBody>
      </p:sp>
      <p:sp>
        <p:nvSpPr>
          <p:cNvPr id="34" name="Rectangle 33">
            <a:extLst>
              <a:ext uri="{FF2B5EF4-FFF2-40B4-BE49-F238E27FC236}">
                <a16:creationId xmlns:a16="http://schemas.microsoft.com/office/drawing/2014/main" id="{831091E0-FE2D-4B24-BCE2-6153C9272018}"/>
              </a:ext>
              <a:ext uri="{C183D7F6-B498-43B3-948B-1728B52AA6E4}">
                <adec:decorative xmlns:adec="http://schemas.microsoft.com/office/drawing/2017/decorative" val="1"/>
              </a:ext>
            </a:extLst>
          </p:cNvPr>
          <p:cNvSpPr/>
          <p:nvPr/>
        </p:nvSpPr>
        <p:spPr bwMode="auto">
          <a:xfrm>
            <a:off x="4356101" y="1436688"/>
            <a:ext cx="7670436" cy="529503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9B479C7E-A25F-4A67-8D36-D3860FAC93F8}"/>
              </a:ext>
            </a:extLst>
          </p:cNvPr>
          <p:cNvGrpSpPr/>
          <p:nvPr/>
        </p:nvGrpSpPr>
        <p:grpSpPr>
          <a:xfrm>
            <a:off x="4131754" y="1579563"/>
            <a:ext cx="5385308" cy="2279918"/>
            <a:chOff x="4131754" y="1579563"/>
            <a:chExt cx="5385308" cy="2279918"/>
          </a:xfrm>
        </p:grpSpPr>
        <p:sp>
          <p:nvSpPr>
            <p:cNvPr id="37" name="Rectangle 55">
              <a:extLst>
                <a:ext uri="{FF2B5EF4-FFF2-40B4-BE49-F238E27FC236}">
                  <a16:creationId xmlns:a16="http://schemas.microsoft.com/office/drawing/2014/main" id="{BFA041D9-55E7-4544-AEB0-E31D7AC5CCF2}"/>
                </a:ext>
                <a:ext uri="{C183D7F6-B498-43B3-948B-1728B52AA6E4}">
                  <adec:decorative xmlns:adec="http://schemas.microsoft.com/office/drawing/2017/decorative" val="1"/>
                </a:ext>
              </a:extLst>
            </p:cNvPr>
            <p:cNvSpPr/>
            <p:nvPr/>
          </p:nvSpPr>
          <p:spPr bwMode="auto">
            <a:xfrm>
              <a:off x="5044936" y="3310105"/>
              <a:ext cx="2159665"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8" name="Title 3">
              <a:extLst>
                <a:ext uri="{FF2B5EF4-FFF2-40B4-BE49-F238E27FC236}">
                  <a16:creationId xmlns:a16="http://schemas.microsoft.com/office/drawing/2014/main" id="{2E2AF799-6292-4A6A-BB34-CDD2C4F8F91C}"/>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Cart app (Publish)</a:t>
              </a:r>
            </a:p>
          </p:txBody>
        </p:sp>
        <p:sp>
          <p:nvSpPr>
            <p:cNvPr id="39" name="Rectangle 38">
              <a:extLst>
                <a:ext uri="{FF2B5EF4-FFF2-40B4-BE49-F238E27FC236}">
                  <a16:creationId xmlns:a16="http://schemas.microsoft.com/office/drawing/2014/main" id="{5F46FB8A-5FFF-4128-9160-676B3FE967DF}"/>
                </a:ext>
                <a:ext uri="{C183D7F6-B498-43B3-948B-1728B52AA6E4}">
                  <adec:decorative xmlns:adec="http://schemas.microsoft.com/office/drawing/2017/decorative" val="1"/>
                </a:ext>
              </a:extLst>
            </p:cNvPr>
            <p:cNvSpPr/>
            <p:nvPr/>
          </p:nvSpPr>
          <p:spPr bwMode="auto">
            <a:xfrm>
              <a:off x="4513006" y="1947193"/>
              <a:ext cx="3151445"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FEF320B-E587-44E3-BEDB-6D6518E6BBB6}"/>
                </a:ext>
                <a:ext uri="{C183D7F6-B498-43B3-948B-1728B52AA6E4}">
                  <adec:decorative xmlns:adec="http://schemas.microsoft.com/office/drawing/2017/decorative" val="1"/>
                </a:ext>
              </a:extLst>
            </p:cNvPr>
            <p:cNvSpPr/>
            <p:nvPr/>
          </p:nvSpPr>
          <p:spPr bwMode="auto">
            <a:xfrm>
              <a:off x="4610101" y="2030413"/>
              <a:ext cx="1485900"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1" name="Rectangle 40">
              <a:extLst>
                <a:ext uri="{FF2B5EF4-FFF2-40B4-BE49-F238E27FC236}">
                  <a16:creationId xmlns:a16="http://schemas.microsoft.com/office/drawing/2014/main" id="{A18C871C-F335-491A-80A8-9C1184BDAF92}"/>
                </a:ext>
                <a:ext uri="{C183D7F6-B498-43B3-948B-1728B52AA6E4}">
                  <adec:decorative xmlns:adec="http://schemas.microsoft.com/office/drawing/2017/decorative" val="1"/>
                </a:ext>
              </a:extLst>
            </p:cNvPr>
            <p:cNvSpPr/>
            <p:nvPr/>
          </p:nvSpPr>
          <p:spPr bwMode="auto">
            <a:xfrm>
              <a:off x="6184415"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42" name="Graphic 41" descr="Azure Container Apps icon">
              <a:extLst>
                <a:ext uri="{FF2B5EF4-FFF2-40B4-BE49-F238E27FC236}">
                  <a16:creationId xmlns:a16="http://schemas.microsoft.com/office/drawing/2014/main" id="{27B640A3-E291-4FF5-B053-05E557E211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080150" y="2169237"/>
              <a:ext cx="545802" cy="545800"/>
            </a:xfrm>
            <a:prstGeom prst="rect">
              <a:avLst/>
            </a:prstGeom>
          </p:spPr>
        </p:pic>
        <p:sp>
          <p:nvSpPr>
            <p:cNvPr id="43" name="Title 3">
              <a:extLst>
                <a:ext uri="{FF2B5EF4-FFF2-40B4-BE49-F238E27FC236}">
                  <a16:creationId xmlns:a16="http://schemas.microsoft.com/office/drawing/2014/main" id="{10EB32E5-4F91-48C6-9D81-57CD6E90C601}"/>
                </a:ext>
              </a:extLst>
            </p:cNvPr>
            <p:cNvSpPr txBox="1">
              <a:spLocks/>
            </p:cNvSpPr>
            <p:nvPr/>
          </p:nvSpPr>
          <p:spPr>
            <a:xfrm>
              <a:off x="4131754" y="2801832"/>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a:t>
              </a:r>
            </a:p>
          </p:txBody>
        </p:sp>
        <p:pic>
          <p:nvPicPr>
            <p:cNvPr id="44" name="Graphic 43" descr="Dapr logo">
              <a:extLst>
                <a:ext uri="{FF2B5EF4-FFF2-40B4-BE49-F238E27FC236}">
                  <a16:creationId xmlns:a16="http://schemas.microsoft.com/office/drawing/2014/main" id="{40B0CAEB-9064-4556-9E7B-EE00D6EEDFAC}"/>
                </a:ext>
                <a:ext uri="{C183D7F6-B498-43B3-948B-1728B52AA6E4}">
                  <adec:decorative xmlns:adec="http://schemas.microsoft.com/office/drawing/2017/decorative" val="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6537901" y="2215360"/>
              <a:ext cx="666700" cy="519210"/>
            </a:xfrm>
            <a:prstGeom prst="rect">
              <a:avLst/>
            </a:prstGeom>
          </p:spPr>
        </p:pic>
        <p:sp>
          <p:nvSpPr>
            <p:cNvPr id="45" name="Title 3">
              <a:extLst>
                <a:ext uri="{FF2B5EF4-FFF2-40B4-BE49-F238E27FC236}">
                  <a16:creationId xmlns:a16="http://schemas.microsoft.com/office/drawing/2014/main" id="{6A5C7264-503C-4521-8C1B-FDF678A0AFEA}"/>
                </a:ext>
              </a:extLst>
            </p:cNvPr>
            <p:cNvSpPr txBox="1">
              <a:spLocks/>
            </p:cNvSpPr>
            <p:nvPr/>
          </p:nvSpPr>
          <p:spPr>
            <a:xfrm>
              <a:off x="6417525"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46" name="Title 3">
              <a:extLst>
                <a:ext uri="{FF2B5EF4-FFF2-40B4-BE49-F238E27FC236}">
                  <a16:creationId xmlns:a16="http://schemas.microsoft.com/office/drawing/2014/main" id="{46AFFA3F-1FF4-41D3-8D4A-D317B16C318A}"/>
                </a:ext>
              </a:extLst>
            </p:cNvPr>
            <p:cNvSpPr txBox="1">
              <a:spLocks/>
            </p:cNvSpPr>
            <p:nvPr/>
          </p:nvSpPr>
          <p:spPr>
            <a:xfrm>
              <a:off x="5340838" y="3328784"/>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cxnSp>
        <p:nvCxnSpPr>
          <p:cNvPr id="59" name="Straight Arrow Connector 58" descr="Arrow pointing from Container 2 sidecar to Any DAPR state store">
            <a:extLst>
              <a:ext uri="{FF2B5EF4-FFF2-40B4-BE49-F238E27FC236}">
                <a16:creationId xmlns:a16="http://schemas.microsoft.com/office/drawing/2014/main" id="{F4BBA5F5-C1DE-47D0-B6E1-9267B1510F66}"/>
              </a:ext>
            </a:extLst>
          </p:cNvPr>
          <p:cNvCxnSpPr>
            <a:cxnSpLocks/>
          </p:cNvCxnSpPr>
          <p:nvPr/>
        </p:nvCxnSpPr>
        <p:spPr>
          <a:xfrm>
            <a:off x="7671162" y="2632162"/>
            <a:ext cx="1543466" cy="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83" name="Title 3">
            <a:extLst>
              <a:ext uri="{FF2B5EF4-FFF2-40B4-BE49-F238E27FC236}">
                <a16:creationId xmlns:a16="http://schemas.microsoft.com/office/drawing/2014/main" id="{FCB3C80B-7045-4105-8C25-AE13F35D390E}"/>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Publish and subscribe</a:t>
            </a:r>
          </a:p>
        </p:txBody>
      </p:sp>
      <p:sp>
        <p:nvSpPr>
          <p:cNvPr id="84" name="Content Placeholder 3">
            <a:extLst>
              <a:ext uri="{FF2B5EF4-FFF2-40B4-BE49-F238E27FC236}">
                <a16:creationId xmlns:a16="http://schemas.microsoft.com/office/drawing/2014/main" id="{1C4402B3-FD5C-4B5E-B966-615369207C11}"/>
              </a:ext>
            </a:extLst>
          </p:cNvPr>
          <p:cNvSpPr txBox="1">
            <a:spLocks/>
          </p:cNvSpPr>
          <p:nvPr/>
        </p:nvSpPr>
        <p:spPr>
          <a:xfrm>
            <a:off x="596901" y="2903337"/>
            <a:ext cx="330834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C</a:t>
            </a: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reate</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event-driven, loosely coupled architectures where producers send events to consumers via topics.</a:t>
            </a:r>
          </a:p>
        </p:txBody>
      </p:sp>
      <p:sp>
        <p:nvSpPr>
          <p:cNvPr id="88" name="Title 3">
            <a:extLst>
              <a:ext uri="{FF2B5EF4-FFF2-40B4-BE49-F238E27FC236}">
                <a16:creationId xmlns:a16="http://schemas.microsoft.com/office/drawing/2014/main" id="{D12FEDBA-B4A2-4AA9-8CC5-D8E1635A859E}"/>
              </a:ext>
            </a:extLst>
          </p:cNvPr>
          <p:cNvSpPr txBox="1">
            <a:spLocks/>
          </p:cNvSpPr>
          <p:nvPr/>
        </p:nvSpPr>
        <p:spPr>
          <a:xfrm>
            <a:off x="4378866"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08D6ED65-FCAC-4533-9B9A-955465F9C8C1}"/>
              </a:ext>
            </a:extLst>
          </p:cNvPr>
          <p:cNvGrpSpPr/>
          <p:nvPr/>
        </p:nvGrpSpPr>
        <p:grpSpPr>
          <a:xfrm>
            <a:off x="9226484" y="1947124"/>
            <a:ext cx="1595438" cy="1355913"/>
            <a:chOff x="10011345" y="3992336"/>
            <a:chExt cx="1595438" cy="1355913"/>
          </a:xfrm>
        </p:grpSpPr>
        <p:sp>
          <p:nvSpPr>
            <p:cNvPr id="48" name="Rectangle 47">
              <a:extLst>
                <a:ext uri="{FF2B5EF4-FFF2-40B4-BE49-F238E27FC236}">
                  <a16:creationId xmlns:a16="http://schemas.microsoft.com/office/drawing/2014/main" id="{34825799-A4A5-435D-93FC-C537197EC194}"/>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Title 3">
              <a:extLst>
                <a:ext uri="{FF2B5EF4-FFF2-40B4-BE49-F238E27FC236}">
                  <a16:creationId xmlns:a16="http://schemas.microsoft.com/office/drawing/2014/main" id="{7F49EBA2-A9DC-451E-9655-CCC4A58B3C2D}"/>
                </a:ext>
              </a:extLst>
            </p:cNvPr>
            <p:cNvSpPr txBox="1">
              <a:spLocks/>
            </p:cNvSpPr>
            <p:nvPr/>
          </p:nvSpPr>
          <p:spPr>
            <a:xfrm>
              <a:off x="10355338" y="4119285"/>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Any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 pub/sub</a:t>
              </a:r>
            </a:p>
          </p:txBody>
        </p:sp>
        <p:pic>
          <p:nvPicPr>
            <p:cNvPr id="50" name="Picture 53">
              <a:extLst>
                <a:ext uri="{FF2B5EF4-FFF2-40B4-BE49-F238E27FC236}">
                  <a16:creationId xmlns:a16="http://schemas.microsoft.com/office/drawing/2014/main" id="{BBF70396-6FF2-41E6-BC43-5D4C693F96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477908" y="4695573"/>
              <a:ext cx="662311" cy="299313"/>
            </a:xfrm>
            <a:prstGeom prst="rect">
              <a:avLst/>
            </a:prstGeom>
          </p:spPr>
        </p:pic>
      </p:grpSp>
      <p:grpSp>
        <p:nvGrpSpPr>
          <p:cNvPr id="85" name="Group 84">
            <a:extLst>
              <a:ext uri="{FF2B5EF4-FFF2-40B4-BE49-F238E27FC236}">
                <a16:creationId xmlns:a16="http://schemas.microsoft.com/office/drawing/2014/main" id="{6494CB3C-2C42-4223-9435-0CA4A7AE44AF}"/>
              </a:ext>
            </a:extLst>
          </p:cNvPr>
          <p:cNvGrpSpPr/>
          <p:nvPr/>
        </p:nvGrpSpPr>
        <p:grpSpPr>
          <a:xfrm>
            <a:off x="8301446" y="4201181"/>
            <a:ext cx="5385308" cy="2279918"/>
            <a:chOff x="4131754" y="1579563"/>
            <a:chExt cx="5385308" cy="2279918"/>
          </a:xfrm>
        </p:grpSpPr>
        <p:sp>
          <p:nvSpPr>
            <p:cNvPr id="86" name="Rectangle 55">
              <a:extLst>
                <a:ext uri="{FF2B5EF4-FFF2-40B4-BE49-F238E27FC236}">
                  <a16:creationId xmlns:a16="http://schemas.microsoft.com/office/drawing/2014/main" id="{A0AEAE83-CC26-4396-A8C3-363D10F253FF}"/>
                </a:ext>
                <a:ext uri="{C183D7F6-B498-43B3-948B-1728B52AA6E4}">
                  <adec:decorative xmlns:adec="http://schemas.microsoft.com/office/drawing/2017/decorative" val="1"/>
                </a:ext>
              </a:extLst>
            </p:cNvPr>
            <p:cNvSpPr/>
            <p:nvPr/>
          </p:nvSpPr>
          <p:spPr bwMode="auto">
            <a:xfrm>
              <a:off x="5044936" y="3310105"/>
              <a:ext cx="2159665"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7" name="Title 3">
              <a:extLst>
                <a:ext uri="{FF2B5EF4-FFF2-40B4-BE49-F238E27FC236}">
                  <a16:creationId xmlns:a16="http://schemas.microsoft.com/office/drawing/2014/main" id="{24522DCB-4205-4052-8D2A-6803977101E4}"/>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Shipping app (Subscribe)</a:t>
              </a:r>
            </a:p>
          </p:txBody>
        </p:sp>
        <p:sp>
          <p:nvSpPr>
            <p:cNvPr id="89" name="Rectangle 88">
              <a:extLst>
                <a:ext uri="{FF2B5EF4-FFF2-40B4-BE49-F238E27FC236}">
                  <a16:creationId xmlns:a16="http://schemas.microsoft.com/office/drawing/2014/main" id="{D43F7986-9648-45CB-8195-D84A81696303}"/>
                </a:ext>
                <a:ext uri="{C183D7F6-B498-43B3-948B-1728B52AA6E4}">
                  <adec:decorative xmlns:adec="http://schemas.microsoft.com/office/drawing/2017/decorative" val="1"/>
                </a:ext>
              </a:extLst>
            </p:cNvPr>
            <p:cNvSpPr/>
            <p:nvPr/>
          </p:nvSpPr>
          <p:spPr bwMode="auto">
            <a:xfrm>
              <a:off x="4513006" y="1947193"/>
              <a:ext cx="3151445"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C26D5FFD-C135-4DF0-8EAF-EE8B07FEA410}"/>
                </a:ext>
                <a:ext uri="{C183D7F6-B498-43B3-948B-1728B52AA6E4}">
                  <adec:decorative xmlns:adec="http://schemas.microsoft.com/office/drawing/2017/decorative" val="1"/>
                </a:ext>
              </a:extLst>
            </p:cNvPr>
            <p:cNvSpPr/>
            <p:nvPr/>
          </p:nvSpPr>
          <p:spPr bwMode="auto">
            <a:xfrm>
              <a:off x="4610101" y="2030413"/>
              <a:ext cx="1485900"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1" name="Rectangle 90">
              <a:extLst>
                <a:ext uri="{FF2B5EF4-FFF2-40B4-BE49-F238E27FC236}">
                  <a16:creationId xmlns:a16="http://schemas.microsoft.com/office/drawing/2014/main" id="{E135BCF4-B63D-4DF8-B19B-CE3C0DC72B06}"/>
                </a:ext>
                <a:ext uri="{C183D7F6-B498-43B3-948B-1728B52AA6E4}">
                  <adec:decorative xmlns:adec="http://schemas.microsoft.com/office/drawing/2017/decorative" val="1"/>
                </a:ext>
              </a:extLst>
            </p:cNvPr>
            <p:cNvSpPr/>
            <p:nvPr/>
          </p:nvSpPr>
          <p:spPr bwMode="auto">
            <a:xfrm>
              <a:off x="6184415"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92" name="Graphic 91" descr="Azure Container Apps icon">
              <a:extLst>
                <a:ext uri="{FF2B5EF4-FFF2-40B4-BE49-F238E27FC236}">
                  <a16:creationId xmlns:a16="http://schemas.microsoft.com/office/drawing/2014/main" id="{BB5203C4-21FB-4977-A702-0D72D7446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080150" y="2169237"/>
              <a:ext cx="545802" cy="545800"/>
            </a:xfrm>
            <a:prstGeom prst="rect">
              <a:avLst/>
            </a:prstGeom>
          </p:spPr>
        </p:pic>
        <p:sp>
          <p:nvSpPr>
            <p:cNvPr id="93" name="Title 3">
              <a:extLst>
                <a:ext uri="{FF2B5EF4-FFF2-40B4-BE49-F238E27FC236}">
                  <a16:creationId xmlns:a16="http://schemas.microsoft.com/office/drawing/2014/main" id="{114C3B90-1873-4C45-A494-7A820D609B86}"/>
                </a:ext>
              </a:extLst>
            </p:cNvPr>
            <p:cNvSpPr txBox="1">
              <a:spLocks/>
            </p:cNvSpPr>
            <p:nvPr/>
          </p:nvSpPr>
          <p:spPr>
            <a:xfrm>
              <a:off x="4131754" y="2801832"/>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a:t>
              </a:r>
            </a:p>
          </p:txBody>
        </p:sp>
        <p:pic>
          <p:nvPicPr>
            <p:cNvPr id="94" name="Graphic 93" descr="Dapr logo">
              <a:extLst>
                <a:ext uri="{FF2B5EF4-FFF2-40B4-BE49-F238E27FC236}">
                  <a16:creationId xmlns:a16="http://schemas.microsoft.com/office/drawing/2014/main" id="{C2812EAD-F909-438B-9B78-BD7FF1DC7FB5}"/>
                </a:ext>
                <a:ext uri="{C183D7F6-B498-43B3-948B-1728B52AA6E4}">
                  <adec:decorative xmlns:adec="http://schemas.microsoft.com/office/drawing/2017/decorative" val="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6537901" y="2215360"/>
              <a:ext cx="666700" cy="519210"/>
            </a:xfrm>
            <a:prstGeom prst="rect">
              <a:avLst/>
            </a:prstGeom>
          </p:spPr>
        </p:pic>
        <p:sp>
          <p:nvSpPr>
            <p:cNvPr id="95" name="Title 3">
              <a:extLst>
                <a:ext uri="{FF2B5EF4-FFF2-40B4-BE49-F238E27FC236}">
                  <a16:creationId xmlns:a16="http://schemas.microsoft.com/office/drawing/2014/main" id="{28A086FF-584F-474E-9589-DD2ECF2A9DA3}"/>
                </a:ext>
              </a:extLst>
            </p:cNvPr>
            <p:cNvSpPr txBox="1">
              <a:spLocks/>
            </p:cNvSpPr>
            <p:nvPr/>
          </p:nvSpPr>
          <p:spPr>
            <a:xfrm>
              <a:off x="6417525"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96" name="Title 3">
              <a:extLst>
                <a:ext uri="{FF2B5EF4-FFF2-40B4-BE49-F238E27FC236}">
                  <a16:creationId xmlns:a16="http://schemas.microsoft.com/office/drawing/2014/main" id="{E2180A06-D4CF-4198-A824-53E2048192E4}"/>
                </a:ext>
              </a:extLst>
            </p:cNvPr>
            <p:cNvSpPr txBox="1">
              <a:spLocks/>
            </p:cNvSpPr>
            <p:nvPr/>
          </p:nvSpPr>
          <p:spPr>
            <a:xfrm>
              <a:off x="5340838" y="3328784"/>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cxnSp>
        <p:nvCxnSpPr>
          <p:cNvPr id="6" name="Connector: Elbow 5">
            <a:extLst>
              <a:ext uri="{FF2B5EF4-FFF2-40B4-BE49-F238E27FC236}">
                <a16:creationId xmlns:a16="http://schemas.microsoft.com/office/drawing/2014/main" id="{32F33595-38B0-4F0C-8FA5-44ED7901134A}"/>
              </a:ext>
            </a:extLst>
          </p:cNvPr>
          <p:cNvCxnSpPr>
            <a:cxnSpLocks/>
          </p:cNvCxnSpPr>
          <p:nvPr/>
        </p:nvCxnSpPr>
        <p:spPr>
          <a:xfrm>
            <a:off x="10844687" y="2625081"/>
            <a:ext cx="441160" cy="1919068"/>
          </a:xfrm>
          <a:prstGeom prst="bentConnector2">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691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4.79167E-6 4.44444E-6 L 4.79167E-6 0.03773 " pathEditMode="relative" rAng="0" ptsTypes="AA">
                                      <p:cBhvr>
                                        <p:cTn id="9" dur="750" spd="-100000" fill="hold"/>
                                        <p:tgtEl>
                                          <p:spTgt spid="14"/>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2.70833E-6 1.85185E-6 L -2.70833E-6 0.03773 " pathEditMode="relative" rAng="0" ptsTypes="AA">
                                      <p:cBhvr>
                                        <p:cTn id="14" dur="750" spd="-100000" fill="hold"/>
                                        <p:tgtEl>
                                          <p:spTgt spid="15"/>
                                        </p:tgtEl>
                                        <p:attrNameLst>
                                          <p:attrName>ppt_x</p:attrName>
                                          <p:attrName>ppt_y</p:attrName>
                                        </p:attrNameLst>
                                      </p:cBhvr>
                                      <p:rCtr x="0" y="1875"/>
                                    </p:animMotion>
                                  </p:childTnLst>
                                </p:cTn>
                              </p:par>
                            </p:childTnLst>
                          </p:cTn>
                        </p:par>
                        <p:par>
                          <p:cTn id="15" fill="hold">
                            <p:stCondLst>
                              <p:cond delay="750"/>
                            </p:stCondLst>
                            <p:childTnLst>
                              <p:par>
                                <p:cTn id="16" presetID="10" presetClass="entr" presetSubtype="0" fill="hold" nodeType="afterEffect">
                                  <p:stCondLst>
                                    <p:cond delay="10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750"/>
                                        <p:tgtEl>
                                          <p:spTgt spid="47"/>
                                        </p:tgtEl>
                                      </p:cBhvr>
                                    </p:animEffect>
                                  </p:childTnLst>
                                </p:cTn>
                              </p:par>
                            </p:childTnLst>
                          </p:cTn>
                        </p:par>
                        <p:par>
                          <p:cTn id="19" fill="hold">
                            <p:stCondLst>
                              <p:cond delay="2500"/>
                            </p:stCondLst>
                            <p:childTnLst>
                              <p:par>
                                <p:cTn id="20" presetID="10" presetClass="entr"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750"/>
                                        <p:tgtEl>
                                          <p:spTgt spid="51"/>
                                        </p:tgtEl>
                                      </p:cBhvr>
                                    </p:animEffect>
                                  </p:childTnLst>
                                </p:cTn>
                              </p:par>
                            </p:childTnLst>
                          </p:cTn>
                        </p:par>
                        <p:par>
                          <p:cTn id="23" fill="hold">
                            <p:stCondLst>
                              <p:cond delay="4250"/>
                            </p:stCondLst>
                            <p:childTnLst>
                              <p:par>
                                <p:cTn id="24" presetID="10" presetClass="entr" presetSubtype="0" fill="hold" nodeType="afterEffect">
                                  <p:stCondLst>
                                    <p:cond delay="100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750"/>
                                        <p:tgtEl>
                                          <p:spTgt spid="55"/>
                                        </p:tgtEl>
                                      </p:cBhvr>
                                    </p:animEffect>
                                  </p:childTnLst>
                                </p:cTn>
                              </p:par>
                            </p:childTnLst>
                          </p:cTn>
                        </p:par>
                        <p:par>
                          <p:cTn id="27" fill="hold">
                            <p:stCondLst>
                              <p:cond delay="6000"/>
                            </p:stCondLst>
                            <p:childTnLst>
                              <p:par>
                                <p:cTn id="28" presetID="10" presetClass="entr" presetSubtype="0" fill="hold" nodeType="afterEffect">
                                  <p:stCondLst>
                                    <p:cond delay="100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animBg="1"/>
      <p:bldP spid="1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8E0F2C2-690A-492D-A8E9-FBC1DBA981EE}"/>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Observability</a:t>
            </a:r>
          </a:p>
        </p:txBody>
      </p:sp>
      <p:sp>
        <p:nvSpPr>
          <p:cNvPr id="7" name="Content Placeholder 3">
            <a:extLst>
              <a:ext uri="{FF2B5EF4-FFF2-40B4-BE49-F238E27FC236}">
                <a16:creationId xmlns:a16="http://schemas.microsoft.com/office/drawing/2014/main" id="{56FF2147-BCB2-49E7-AC4A-F678CFA5083E}"/>
              </a:ext>
            </a:extLst>
          </p:cNvPr>
          <p:cNvSpPr txBox="1">
            <a:spLocks/>
          </p:cNvSpPr>
          <p:nvPr/>
        </p:nvSpPr>
        <p:spPr>
          <a:xfrm>
            <a:off x="596901" y="2903337"/>
            <a:ext cx="3574675"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Intercept traffic and extract tracing, metrics, and logging information. Configure Azure Application Insights for distributed tracing across your services</a:t>
            </a:r>
          </a:p>
        </p:txBody>
      </p:sp>
      <p:sp>
        <p:nvSpPr>
          <p:cNvPr id="19" name="Rectangle 18">
            <a:extLst>
              <a:ext uri="{FF2B5EF4-FFF2-40B4-BE49-F238E27FC236}">
                <a16:creationId xmlns:a16="http://schemas.microsoft.com/office/drawing/2014/main" id="{42FB50D9-0744-4609-8C09-0FA97F05934B}"/>
              </a:ext>
              <a:ext uri="{C183D7F6-B498-43B3-948B-1728B52AA6E4}">
                <adec:decorative xmlns:adec="http://schemas.microsoft.com/office/drawing/2017/decorative" val="1"/>
              </a:ext>
            </a:extLst>
          </p:cNvPr>
          <p:cNvSpPr/>
          <p:nvPr/>
        </p:nvSpPr>
        <p:spPr bwMode="auto">
          <a:xfrm>
            <a:off x="4356101" y="1436688"/>
            <a:ext cx="7514915" cy="39354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E54B5D1E-0FB2-4187-B58B-036471FF49E1}"/>
              </a:ext>
            </a:extLst>
          </p:cNvPr>
          <p:cNvGrpSpPr/>
          <p:nvPr/>
        </p:nvGrpSpPr>
        <p:grpSpPr>
          <a:xfrm>
            <a:off x="4127346" y="1579563"/>
            <a:ext cx="5389716" cy="1754951"/>
            <a:chOff x="4127346" y="1579563"/>
            <a:chExt cx="5389716" cy="1754951"/>
          </a:xfrm>
        </p:grpSpPr>
        <p:sp>
          <p:nvSpPr>
            <p:cNvPr id="22" name="Title 3">
              <a:extLst>
                <a:ext uri="{FF2B5EF4-FFF2-40B4-BE49-F238E27FC236}">
                  <a16:creationId xmlns:a16="http://schemas.microsoft.com/office/drawing/2014/main" id="{1F2106A3-C69E-400D-80A7-D69CD9A4BE26}"/>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3" name="Rectangle 22">
              <a:extLst>
                <a:ext uri="{FF2B5EF4-FFF2-40B4-BE49-F238E27FC236}">
                  <a16:creationId xmlns:a16="http://schemas.microsoft.com/office/drawing/2014/main" id="{7272A533-BDD9-40C4-9AB7-534F015432A6}"/>
                </a:ext>
                <a:ext uri="{C183D7F6-B498-43B3-948B-1728B52AA6E4}">
                  <adec:decorative xmlns:adec="http://schemas.microsoft.com/office/drawing/2017/decorative" val="1"/>
                </a:ext>
              </a:extLst>
            </p:cNvPr>
            <p:cNvSpPr/>
            <p:nvPr/>
          </p:nvSpPr>
          <p:spPr bwMode="auto">
            <a:xfrm>
              <a:off x="4513006" y="1947193"/>
              <a:ext cx="3041091" cy="13873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0B0F5B8-3E58-4940-A488-8080FF97D999}"/>
                </a:ext>
                <a:ext uri="{C183D7F6-B498-43B3-948B-1728B52AA6E4}">
                  <adec:decorative xmlns:adec="http://schemas.microsoft.com/office/drawing/2017/decorative" val="1"/>
                </a:ext>
              </a:extLst>
            </p:cNvPr>
            <p:cNvSpPr/>
            <p:nvPr/>
          </p:nvSpPr>
          <p:spPr bwMode="auto">
            <a:xfrm>
              <a:off x="4610101"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F8B85214-133B-404A-942D-687C3DF12615}"/>
                </a:ext>
                <a:ext uri="{C183D7F6-B498-43B3-948B-1728B52AA6E4}">
                  <adec:decorative xmlns:adec="http://schemas.microsoft.com/office/drawing/2017/decorative" val="1"/>
                </a:ext>
              </a:extLst>
            </p:cNvPr>
            <p:cNvSpPr/>
            <p:nvPr/>
          </p:nvSpPr>
          <p:spPr bwMode="auto">
            <a:xfrm>
              <a:off x="6079683"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6" name="Graphic 25" descr="Azure Container Apps icon">
              <a:extLst>
                <a:ext uri="{FF2B5EF4-FFF2-40B4-BE49-F238E27FC236}">
                  <a16:creationId xmlns:a16="http://schemas.microsoft.com/office/drawing/2014/main" id="{16B54B6B-B9D8-475E-BEEB-C16E2D41A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024526" y="2169237"/>
              <a:ext cx="545802" cy="545800"/>
            </a:xfrm>
            <a:prstGeom prst="rect">
              <a:avLst/>
            </a:prstGeom>
          </p:spPr>
        </p:pic>
        <p:sp>
          <p:nvSpPr>
            <p:cNvPr id="27" name="Title 3">
              <a:extLst>
                <a:ext uri="{FF2B5EF4-FFF2-40B4-BE49-F238E27FC236}">
                  <a16:creationId xmlns:a16="http://schemas.microsoft.com/office/drawing/2014/main" id="{36F4C771-C164-4075-BD5D-BFA3D39447EB}"/>
                </a:ext>
              </a:extLst>
            </p:cNvPr>
            <p:cNvSpPr txBox="1">
              <a:spLocks/>
            </p:cNvSpPr>
            <p:nvPr/>
          </p:nvSpPr>
          <p:spPr>
            <a:xfrm>
              <a:off x="4127346" y="2793594"/>
              <a:ext cx="2395506"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a:t>
              </a:r>
              <a:b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application</a:t>
              </a:r>
            </a:p>
          </p:txBody>
        </p:sp>
        <p:pic>
          <p:nvPicPr>
            <p:cNvPr id="28" name="Graphic 27" descr="Dapr logo">
              <a:extLst>
                <a:ext uri="{FF2B5EF4-FFF2-40B4-BE49-F238E27FC236}">
                  <a16:creationId xmlns:a16="http://schemas.microsoft.com/office/drawing/2014/main" id="{E39AA23F-6679-409C-8E74-E95B6127698F}"/>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6433169" y="2215360"/>
              <a:ext cx="666700" cy="519210"/>
            </a:xfrm>
            <a:prstGeom prst="rect">
              <a:avLst/>
            </a:prstGeom>
          </p:spPr>
        </p:pic>
        <p:sp>
          <p:nvSpPr>
            <p:cNvPr id="29" name="Title 3">
              <a:extLst>
                <a:ext uri="{FF2B5EF4-FFF2-40B4-BE49-F238E27FC236}">
                  <a16:creationId xmlns:a16="http://schemas.microsoft.com/office/drawing/2014/main" id="{A0E5F37D-9330-4C27-BB5F-48A425F049F9}"/>
                </a:ext>
              </a:extLst>
            </p:cNvPr>
            <p:cNvSpPr txBox="1">
              <a:spLocks/>
            </p:cNvSpPr>
            <p:nvPr/>
          </p:nvSpPr>
          <p:spPr>
            <a:xfrm>
              <a:off x="6312793"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grpSp>
      <p:sp>
        <p:nvSpPr>
          <p:cNvPr id="42" name="Title 3">
            <a:extLst>
              <a:ext uri="{FF2B5EF4-FFF2-40B4-BE49-F238E27FC236}">
                <a16:creationId xmlns:a16="http://schemas.microsoft.com/office/drawing/2014/main" id="{FF31B4F5-4811-4600-BF38-7ECAED6EC590}"/>
              </a:ext>
            </a:extLst>
          </p:cNvPr>
          <p:cNvSpPr txBox="1">
            <a:spLocks/>
          </p:cNvSpPr>
          <p:nvPr/>
        </p:nvSpPr>
        <p:spPr>
          <a:xfrm>
            <a:off x="7637880" y="2757131"/>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Service to service call</a:t>
            </a:r>
          </a:p>
        </p:txBody>
      </p:sp>
      <p:sp>
        <p:nvSpPr>
          <p:cNvPr id="4" name="Title 3">
            <a:extLst>
              <a:ext uri="{FF2B5EF4-FFF2-40B4-BE49-F238E27FC236}">
                <a16:creationId xmlns:a16="http://schemas.microsoft.com/office/drawing/2014/main" id="{68601456-96F8-4E35-9068-2D7AFB0D9AB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3ACDE8-10AA-415C-B79E-8AD1053DB15E}"/>
              </a:ext>
              <a:ext uri="{C183D7F6-B498-43B3-948B-1728B52AA6E4}">
                <adec:decorative xmlns:adec="http://schemas.microsoft.com/office/drawing/2017/decorative" val="1"/>
              </a:ext>
            </a:extLst>
          </p:cNvPr>
          <p:cNvSpPr/>
          <p:nvPr/>
        </p:nvSpPr>
        <p:spPr bwMode="auto">
          <a:xfrm>
            <a:off x="7452548" y="4136946"/>
            <a:ext cx="1373672" cy="110029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Collector</a:t>
            </a:r>
          </a:p>
        </p:txBody>
      </p:sp>
      <p:cxnSp>
        <p:nvCxnSpPr>
          <p:cNvPr id="49" name="Connector: Elbow 43" descr="Arrow pointing from Container app 1, revision 1 to log analytics">
            <a:extLst>
              <a:ext uri="{FF2B5EF4-FFF2-40B4-BE49-F238E27FC236}">
                <a16:creationId xmlns:a16="http://schemas.microsoft.com/office/drawing/2014/main" id="{6D586918-42D7-4BE0-9196-44C7D6E71035}"/>
              </a:ext>
            </a:extLst>
          </p:cNvPr>
          <p:cNvCxnSpPr>
            <a:cxnSpLocks/>
          </p:cNvCxnSpPr>
          <p:nvPr/>
        </p:nvCxnSpPr>
        <p:spPr>
          <a:xfrm>
            <a:off x="7624327" y="2630259"/>
            <a:ext cx="1017967" cy="0"/>
          </a:xfrm>
          <a:prstGeom prst="straightConnector1">
            <a:avLst/>
          </a:prstGeom>
          <a:ln w="19050" cap="rnd">
            <a:solidFill>
              <a:schemeClr val="tx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0EB19CB-42CC-4310-A5ED-F0171B8821E4}"/>
              </a:ext>
            </a:extLst>
          </p:cNvPr>
          <p:cNvGrpSpPr/>
          <p:nvPr/>
        </p:nvGrpSpPr>
        <p:grpSpPr>
          <a:xfrm>
            <a:off x="8690164" y="1579563"/>
            <a:ext cx="5004056" cy="1754951"/>
            <a:chOff x="8690164" y="1579563"/>
            <a:chExt cx="5004056" cy="1754951"/>
          </a:xfrm>
        </p:grpSpPr>
        <p:grpSp>
          <p:nvGrpSpPr>
            <p:cNvPr id="54" name="Group 53">
              <a:extLst>
                <a:ext uri="{FF2B5EF4-FFF2-40B4-BE49-F238E27FC236}">
                  <a16:creationId xmlns:a16="http://schemas.microsoft.com/office/drawing/2014/main" id="{9C1CBE28-BA0F-420F-838B-501EE7D16981}"/>
                </a:ext>
              </a:extLst>
            </p:cNvPr>
            <p:cNvGrpSpPr/>
            <p:nvPr/>
          </p:nvGrpSpPr>
          <p:grpSpPr>
            <a:xfrm>
              <a:off x="8690164" y="1579563"/>
              <a:ext cx="5004056" cy="1754951"/>
              <a:chOff x="4513006" y="1579563"/>
              <a:chExt cx="5004056" cy="1754951"/>
            </a:xfrm>
          </p:grpSpPr>
          <p:sp>
            <p:nvSpPr>
              <p:cNvPr id="55" name="Title 3">
                <a:extLst>
                  <a:ext uri="{FF2B5EF4-FFF2-40B4-BE49-F238E27FC236}">
                    <a16:creationId xmlns:a16="http://schemas.microsoft.com/office/drawing/2014/main" id="{9CB4DCD4-B9B3-4E7E-A63B-E4C0A5AC13F5}"/>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56" name="Rectangle 55">
                <a:extLst>
                  <a:ext uri="{FF2B5EF4-FFF2-40B4-BE49-F238E27FC236}">
                    <a16:creationId xmlns:a16="http://schemas.microsoft.com/office/drawing/2014/main" id="{FC636F62-A49A-4856-B6A9-844D514DBF7B}"/>
                  </a:ext>
                  <a:ext uri="{C183D7F6-B498-43B3-948B-1728B52AA6E4}">
                    <adec:decorative xmlns:adec="http://schemas.microsoft.com/office/drawing/2017/decorative" val="1"/>
                  </a:ext>
                </a:extLst>
              </p:cNvPr>
              <p:cNvSpPr/>
              <p:nvPr/>
            </p:nvSpPr>
            <p:spPr bwMode="auto">
              <a:xfrm>
                <a:off x="4513006" y="1947193"/>
                <a:ext cx="3041091" cy="13873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36F8D254-9755-46BA-A0B7-A45546D06462}"/>
                  </a:ext>
                  <a:ext uri="{C183D7F6-B498-43B3-948B-1728B52AA6E4}">
                    <adec:decorative xmlns:adec="http://schemas.microsoft.com/office/drawing/2017/decorative" val="1"/>
                  </a:ext>
                </a:extLst>
              </p:cNvPr>
              <p:cNvSpPr/>
              <p:nvPr/>
            </p:nvSpPr>
            <p:spPr bwMode="auto">
              <a:xfrm>
                <a:off x="4609968"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1" name="Graphic 60" descr="Dapr logo">
                <a:extLst>
                  <a:ext uri="{FF2B5EF4-FFF2-40B4-BE49-F238E27FC236}">
                    <a16:creationId xmlns:a16="http://schemas.microsoft.com/office/drawing/2014/main" id="{BF87994B-89F9-4E45-B1E4-69537592D048}"/>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4963454" y="2215360"/>
                <a:ext cx="666700" cy="519210"/>
              </a:xfrm>
              <a:prstGeom prst="rect">
                <a:avLst/>
              </a:prstGeom>
            </p:spPr>
          </p:pic>
          <p:sp>
            <p:nvSpPr>
              <p:cNvPr id="62" name="Title 3">
                <a:extLst>
                  <a:ext uri="{FF2B5EF4-FFF2-40B4-BE49-F238E27FC236}">
                    <a16:creationId xmlns:a16="http://schemas.microsoft.com/office/drawing/2014/main" id="{B0C4283F-7E34-4FDA-AB64-53BFC743ED2D}"/>
                  </a:ext>
                </a:extLst>
              </p:cNvPr>
              <p:cNvSpPr txBox="1">
                <a:spLocks/>
              </p:cNvSpPr>
              <p:nvPr/>
            </p:nvSpPr>
            <p:spPr>
              <a:xfrm>
                <a:off x="4843078"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grpSp>
        <p:grpSp>
          <p:nvGrpSpPr>
            <p:cNvPr id="72" name="Group 71">
              <a:extLst>
                <a:ext uri="{FF2B5EF4-FFF2-40B4-BE49-F238E27FC236}">
                  <a16:creationId xmlns:a16="http://schemas.microsoft.com/office/drawing/2014/main" id="{6EC38024-E4F4-4FEC-9CBF-6C22A93E7199}"/>
                </a:ext>
              </a:extLst>
            </p:cNvPr>
            <p:cNvGrpSpPr/>
            <p:nvPr/>
          </p:nvGrpSpPr>
          <p:grpSpPr>
            <a:xfrm>
              <a:off x="9796494" y="2021866"/>
              <a:ext cx="2395506" cy="1198562"/>
              <a:chOff x="9796494" y="2021866"/>
              <a:chExt cx="2395506" cy="1198562"/>
            </a:xfrm>
          </p:grpSpPr>
          <p:sp>
            <p:nvSpPr>
              <p:cNvPr id="63" name="Rectangle 62">
                <a:extLst>
                  <a:ext uri="{FF2B5EF4-FFF2-40B4-BE49-F238E27FC236}">
                    <a16:creationId xmlns:a16="http://schemas.microsoft.com/office/drawing/2014/main" id="{7E7C0423-C33C-44C3-8948-DD6693631566}"/>
                  </a:ext>
                  <a:ext uri="{C183D7F6-B498-43B3-948B-1728B52AA6E4}">
                    <adec:decorative xmlns:adec="http://schemas.microsoft.com/office/drawing/2017/decorative" val="1"/>
                  </a:ext>
                </a:extLst>
              </p:cNvPr>
              <p:cNvSpPr/>
              <p:nvPr/>
            </p:nvSpPr>
            <p:spPr bwMode="auto">
              <a:xfrm>
                <a:off x="10279249" y="2021866"/>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8" name="Graphic 67" descr="Azure Container Apps icon">
                <a:extLst>
                  <a:ext uri="{FF2B5EF4-FFF2-40B4-BE49-F238E27FC236}">
                    <a16:creationId xmlns:a16="http://schemas.microsoft.com/office/drawing/2014/main" id="{A6460D8C-81DA-4778-80E7-85B4AEF985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693674" y="2160690"/>
                <a:ext cx="545802" cy="545800"/>
              </a:xfrm>
              <a:prstGeom prst="rect">
                <a:avLst/>
              </a:prstGeom>
            </p:spPr>
          </p:pic>
          <p:sp>
            <p:nvSpPr>
              <p:cNvPr id="70" name="Title 3">
                <a:extLst>
                  <a:ext uri="{FF2B5EF4-FFF2-40B4-BE49-F238E27FC236}">
                    <a16:creationId xmlns:a16="http://schemas.microsoft.com/office/drawing/2014/main" id="{5AFDC991-9245-41E0-B9FF-0DB47B315CC4}"/>
                  </a:ext>
                </a:extLst>
              </p:cNvPr>
              <p:cNvSpPr txBox="1">
                <a:spLocks/>
              </p:cNvSpPr>
              <p:nvPr/>
            </p:nvSpPr>
            <p:spPr>
              <a:xfrm>
                <a:off x="9796494" y="2785047"/>
                <a:ext cx="2395506"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a:t>
                </a:r>
                <a:b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application</a:t>
                </a:r>
              </a:p>
            </p:txBody>
          </p:sp>
        </p:grpSp>
      </p:grpSp>
      <p:grpSp>
        <p:nvGrpSpPr>
          <p:cNvPr id="76" name="Group 75">
            <a:extLst>
              <a:ext uri="{FF2B5EF4-FFF2-40B4-BE49-F238E27FC236}">
                <a16:creationId xmlns:a16="http://schemas.microsoft.com/office/drawing/2014/main" id="{6E0F9463-BCA1-4DA3-B4AA-03BF6C865420}"/>
              </a:ext>
            </a:extLst>
          </p:cNvPr>
          <p:cNvGrpSpPr/>
          <p:nvPr/>
        </p:nvGrpSpPr>
        <p:grpSpPr>
          <a:xfrm>
            <a:off x="6766518" y="3359817"/>
            <a:ext cx="2718187" cy="725616"/>
            <a:chOff x="6766518" y="3227812"/>
            <a:chExt cx="2718187" cy="725616"/>
          </a:xfrm>
        </p:grpSpPr>
        <p:cxnSp>
          <p:nvCxnSpPr>
            <p:cNvPr id="45" name="Connector: Elbow 43" descr="Arrow pointing from Container app 1, revision 1 to log analytics">
              <a:extLst>
                <a:ext uri="{FF2B5EF4-FFF2-40B4-BE49-F238E27FC236}">
                  <a16:creationId xmlns:a16="http://schemas.microsoft.com/office/drawing/2014/main" id="{4CB1AE7A-B308-4DF0-95A4-50027B0475F6}"/>
                </a:ext>
              </a:extLst>
            </p:cNvPr>
            <p:cNvCxnSpPr>
              <a:cxnSpLocks/>
            </p:cNvCxnSpPr>
            <p:nvPr/>
          </p:nvCxnSpPr>
          <p:spPr>
            <a:xfrm flipV="1">
              <a:off x="8125876" y="3669983"/>
              <a:ext cx="0" cy="283445"/>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07322050-6E80-44A3-98E5-AD1615AE2067}"/>
                </a:ext>
              </a:extLst>
            </p:cNvPr>
            <p:cNvCxnSpPr>
              <a:cxnSpLocks/>
            </p:cNvCxnSpPr>
            <p:nvPr/>
          </p:nvCxnSpPr>
          <p:spPr>
            <a:xfrm rot="16200000" flipH="1">
              <a:off x="7225693" y="2769800"/>
              <a:ext cx="441008" cy="1359357"/>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537C530-E332-4407-A1A9-63DDAF00ECED}"/>
                </a:ext>
              </a:extLst>
            </p:cNvPr>
            <p:cNvCxnSpPr>
              <a:cxnSpLocks/>
            </p:cNvCxnSpPr>
            <p:nvPr/>
          </p:nvCxnSpPr>
          <p:spPr>
            <a:xfrm rot="5400000">
              <a:off x="8584523" y="2768637"/>
              <a:ext cx="441008" cy="1359357"/>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3" name="Connector: Elbow 43" descr="Arrow pointing from Container app 1, revision 1 to log analytics">
            <a:extLst>
              <a:ext uri="{FF2B5EF4-FFF2-40B4-BE49-F238E27FC236}">
                <a16:creationId xmlns:a16="http://schemas.microsoft.com/office/drawing/2014/main" id="{52E64FD7-5E88-485D-B77C-84BC02252EA3}"/>
              </a:ext>
            </a:extLst>
          </p:cNvPr>
          <p:cNvCxnSpPr>
            <a:cxnSpLocks/>
          </p:cNvCxnSpPr>
          <p:nvPr/>
        </p:nvCxnSpPr>
        <p:spPr>
          <a:xfrm flipV="1">
            <a:off x="8125348" y="5237237"/>
            <a:ext cx="0" cy="310441"/>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5746270E-9135-4DC5-86A0-AB9DE329DBD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41402" y="4212339"/>
            <a:ext cx="983815" cy="575423"/>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6C0C4D8A-792A-42E0-88CD-143859DD3649}"/>
              </a:ext>
            </a:extLst>
          </p:cNvPr>
          <p:cNvGrpSpPr/>
          <p:nvPr/>
        </p:nvGrpSpPr>
        <p:grpSpPr>
          <a:xfrm>
            <a:off x="6942227" y="5550986"/>
            <a:ext cx="2636921" cy="454939"/>
            <a:chOff x="7192259" y="5636756"/>
            <a:chExt cx="2636921" cy="454939"/>
          </a:xfrm>
        </p:grpSpPr>
        <p:grpSp>
          <p:nvGrpSpPr>
            <p:cNvPr id="89" name="Group 88">
              <a:extLst>
                <a:ext uri="{FF2B5EF4-FFF2-40B4-BE49-F238E27FC236}">
                  <a16:creationId xmlns:a16="http://schemas.microsoft.com/office/drawing/2014/main" id="{8450463E-F437-415D-A3A6-298C01D528F1}"/>
                </a:ext>
              </a:extLst>
            </p:cNvPr>
            <p:cNvGrpSpPr/>
            <p:nvPr/>
          </p:nvGrpSpPr>
          <p:grpSpPr>
            <a:xfrm>
              <a:off x="7192259" y="5636756"/>
              <a:ext cx="2636921" cy="454939"/>
              <a:chOff x="10013950" y="2979513"/>
              <a:chExt cx="1051778" cy="1355913"/>
            </a:xfrm>
          </p:grpSpPr>
          <p:sp>
            <p:nvSpPr>
              <p:cNvPr id="90" name="Rectangle 89">
                <a:extLst>
                  <a:ext uri="{FF2B5EF4-FFF2-40B4-BE49-F238E27FC236}">
                    <a16:creationId xmlns:a16="http://schemas.microsoft.com/office/drawing/2014/main" id="{F0317C61-CDE7-456A-83D4-53CC02D32A92}"/>
                  </a:ext>
                  <a:ext uri="{C183D7F6-B498-43B3-948B-1728B52AA6E4}">
                    <adec:decorative xmlns:adec="http://schemas.microsoft.com/office/drawing/2017/decorative" val="1"/>
                  </a:ext>
                </a:extLst>
              </p:cNvPr>
              <p:cNvSpPr/>
              <p:nvPr/>
            </p:nvSpPr>
            <p:spPr bwMode="auto">
              <a:xfrm>
                <a:off x="10013950" y="2979513"/>
                <a:ext cx="952297"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itle 3">
                <a:extLst>
                  <a:ext uri="{FF2B5EF4-FFF2-40B4-BE49-F238E27FC236}">
                    <a16:creationId xmlns:a16="http://schemas.microsoft.com/office/drawing/2014/main" id="{07339D99-F2CE-4683-978C-1232943D4D0D}"/>
                  </a:ext>
                </a:extLst>
              </p:cNvPr>
              <p:cNvSpPr txBox="1">
                <a:spLocks/>
              </p:cNvSpPr>
              <p:nvPr/>
            </p:nvSpPr>
            <p:spPr>
              <a:xfrm>
                <a:off x="10158276" y="3326104"/>
                <a:ext cx="907452" cy="64211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Azure Application Insights</a:t>
                </a:r>
              </a:p>
            </p:txBody>
          </p:sp>
        </p:grpSp>
        <p:pic>
          <p:nvPicPr>
            <p:cNvPr id="87" name="Graphic 86">
              <a:extLst>
                <a:ext uri="{FF2B5EF4-FFF2-40B4-BE49-F238E27FC236}">
                  <a16:creationId xmlns:a16="http://schemas.microsoft.com/office/drawing/2014/main" id="{43B22DFA-E258-4896-9194-89BC4FF023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5762" y="5716346"/>
              <a:ext cx="288842" cy="288842"/>
            </a:xfrm>
            <a:prstGeom prst="rect">
              <a:avLst/>
            </a:prstGeom>
          </p:spPr>
        </p:pic>
      </p:grpSp>
    </p:spTree>
    <p:extLst>
      <p:ext uri="{BB962C8B-B14F-4D97-AF65-F5344CB8AC3E}">
        <p14:creationId xmlns:p14="http://schemas.microsoft.com/office/powerpoint/2010/main" val="32783115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13">
            <a:extLst>
              <a:ext uri="{FF2B5EF4-FFF2-40B4-BE49-F238E27FC236}">
                <a16:creationId xmlns:a16="http://schemas.microsoft.com/office/drawing/2014/main" id="{A9A42389-7C9C-46D7-BBC7-BF7D8B66D441}"/>
              </a:ext>
            </a:extLst>
          </p:cNvPr>
          <p:cNvSpPr txBox="1">
            <a:spLocks noGrp="1"/>
          </p:cNvSpPr>
          <p:nvPr>
            <p:ph type="title" idx="4294967295"/>
          </p:nvPr>
        </p:nvSpPr>
        <p:spPr>
          <a:xfrm>
            <a:off x="2841625" y="1881188"/>
            <a:ext cx="6508750" cy="24939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5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Get started with</a:t>
            </a:r>
            <a:br>
              <a:rPr kumimoji="0" lang="en-US" sz="5400" b="0" i="0" u="none" strike="noStrike" kern="1200" cap="none" spc="-5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br>
            <a:r>
              <a:rPr kumimoji="0" lang="en-US" sz="5400" b="0" i="0" u="none" strike="noStrike" kern="1200" cap="none" spc="-5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Azure Container Apps today</a:t>
            </a:r>
          </a:p>
        </p:txBody>
      </p:sp>
      <p:sp>
        <p:nvSpPr>
          <p:cNvPr id="221" name="TextBox 220">
            <a:extLst>
              <a:ext uri="{FF2B5EF4-FFF2-40B4-BE49-F238E27FC236}">
                <a16:creationId xmlns:a16="http://schemas.microsoft.com/office/drawing/2014/main" id="{B25E4C08-0724-4AD6-BCC4-CCA0B9E04938}"/>
              </a:ext>
            </a:extLst>
          </p:cNvPr>
          <p:cNvSpPr txBox="1"/>
          <p:nvPr/>
        </p:nvSpPr>
        <p:spPr>
          <a:xfrm>
            <a:off x="4307850" y="4668503"/>
            <a:ext cx="3576300" cy="307777"/>
          </a:xfrm>
          <a:prstGeom prst="rect">
            <a:avLst/>
          </a:prstGeom>
          <a:noFill/>
        </p:spPr>
        <p:txBody>
          <a:bodyPr wrap="non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2000" b="0" i="0" u="none" strike="noStrike" cap="none" spc="0" normalizeH="0" baseline="0">
                <a:ln>
                  <a:noFill/>
                </a:ln>
                <a:gradFill>
                  <a:gsLst>
                    <a:gs pos="0">
                      <a:srgbClr val="666666"/>
                    </a:gs>
                    <a:gs pos="100000">
                      <a:srgbClr val="666666"/>
                    </a:gs>
                  </a:gsLst>
                  <a:lin ang="0" scaled="0"/>
                </a:gradFill>
                <a:effectLst/>
                <a:uLnTx/>
                <a:uFillTx/>
                <a:latin typeface="Segoe UI Semibold"/>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50E6FF"/>
                    </a:gs>
                    <a:gs pos="100000">
                      <a:srgbClr val="50E6FF"/>
                    </a:gs>
                  </a:gsLst>
                  <a:lin ang="0" scaled="0"/>
                </a:gra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https://aka.ms/containerapps</a:t>
            </a:r>
            <a:r>
              <a:rPr kumimoji="0" lang="en-US" sz="2000" b="0" i="0" u="none" strike="noStrike" kern="1200" cap="none" spc="0" normalizeH="0" baseline="0" noProof="0">
                <a:ln>
                  <a:noFill/>
                </a:ln>
                <a:gradFill>
                  <a:gsLst>
                    <a:gs pos="0">
                      <a:srgbClr val="50E6FF"/>
                    </a:gs>
                    <a:gs pos="100000">
                      <a:srgbClr val="50E6FF"/>
                    </a:gs>
                  </a:gsLst>
                  <a:lin ang="0" scaled="0"/>
                </a:gradFill>
                <a:effectLst/>
                <a:uLnTx/>
                <a:uFillTx/>
                <a:latin typeface="Segoe UI Semibold"/>
                <a:ea typeface="+mn-ea"/>
                <a:cs typeface="+mn-cs"/>
              </a:rPr>
              <a:t>  </a:t>
            </a:r>
          </a:p>
        </p:txBody>
      </p:sp>
    </p:spTree>
    <p:extLst>
      <p:ext uri="{BB962C8B-B14F-4D97-AF65-F5344CB8AC3E}">
        <p14:creationId xmlns:p14="http://schemas.microsoft.com/office/powerpoint/2010/main" val="62463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42" presetClass="path" presetSubtype="0" decel="100000" fill="hold" grpId="1" nodeType="withEffect">
                                  <p:stCondLst>
                                    <p:cond delay="0"/>
                                  </p:stCondLst>
                                  <p:childTnLst>
                                    <p:animMotion origin="layout" path="M 0 1.48148E-6 L 0 0.01967 " pathEditMode="relative" rAng="0" ptsTypes="AA">
                                      <p:cBhvr>
                                        <p:cTn id="9" dur="500" spd="-100000" fill="hold"/>
                                        <p:tgtEl>
                                          <p:spTgt spid="219"/>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500"/>
                                        <p:tgtEl>
                                          <p:spTgt spid="221"/>
                                        </p:tgtEl>
                                      </p:cBhvr>
                                    </p:animEffect>
                                  </p:childTnLst>
                                </p:cTn>
                              </p:par>
                              <p:par>
                                <p:cTn id="13" presetID="42" presetClass="path" presetSubtype="0" decel="100000" fill="hold" grpId="1" nodeType="withEffect">
                                  <p:stCondLst>
                                    <p:cond delay="0"/>
                                  </p:stCondLst>
                                  <p:childTnLst>
                                    <p:animMotion origin="layout" path="M -3.33333E-6 -7.40741E-7 L -3.33333E-6 0.01968 " pathEditMode="relative" rAng="0" ptsTypes="AA">
                                      <p:cBhvr>
                                        <p:cTn id="14" dur="500" spd="-100000" fill="hold"/>
                                        <p:tgtEl>
                                          <p:spTgt spid="22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19" grpId="1"/>
      <p:bldP spid="221" grpId="0"/>
      <p:bldP spid="22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Microservices architecture with the option to integrate with </a:t>
              </a:r>
              <a:r>
                <a:rPr kumimoji="0" lang="en-US" sz="1200" b="0" i="0" u="none" strike="noStrike" kern="1200" cap="none" spc="0" normalizeH="0" baseline="0" noProof="0" err="1">
                  <a:ln w="0"/>
                  <a:solidFill>
                    <a:srgbClr val="FFFFFF"/>
                  </a:solidFill>
                  <a:effectLst/>
                  <a:uLnTx/>
                  <a:uFillTx/>
                  <a:latin typeface="Segoe UI"/>
                  <a:ea typeface="+mn-ea"/>
                  <a:cs typeface="Segoe UI Semibold" panose="020B0702040204020203" pitchFamily="34" charset="0"/>
                </a:rPr>
                <a:t>Dapr</a:t>
              </a:r>
              <a:endPar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endParaRP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878797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06B3988-B9D0-4BEF-8C26-E0322812BAAB}"/>
              </a:ext>
              <a:ext uri="{C183D7F6-B498-43B3-948B-1728B52AA6E4}">
                <adec:decorative xmlns:adec="http://schemas.microsoft.com/office/drawing/2017/decorative" val="1"/>
              </a:ext>
            </a:extLst>
          </p:cNvPr>
          <p:cNvGrpSpPr/>
          <p:nvPr/>
        </p:nvGrpSpPr>
        <p:grpSpPr>
          <a:xfrm>
            <a:off x="1632855" y="-1077686"/>
            <a:ext cx="8926290" cy="8926286"/>
            <a:chOff x="482600" y="-2184397"/>
            <a:chExt cx="11226800" cy="11226794"/>
          </a:xfrm>
        </p:grpSpPr>
        <p:sp>
          <p:nvSpPr>
            <p:cNvPr id="8" name="outer ring">
              <a:extLst>
                <a:ext uri="{FF2B5EF4-FFF2-40B4-BE49-F238E27FC236}">
                  <a16:creationId xmlns:a16="http://schemas.microsoft.com/office/drawing/2014/main" id="{BD477987-B8CA-4B3F-A241-C3461605720D}"/>
                </a:ext>
                <a:ext uri="{C183D7F6-B498-43B3-948B-1728B52AA6E4}">
                  <adec:decorative xmlns:adec="http://schemas.microsoft.com/office/drawing/2017/decorative" val="1"/>
                </a:ext>
              </a:extLst>
            </p:cNvPr>
            <p:cNvSpPr/>
            <p:nvPr/>
          </p:nvSpPr>
          <p:spPr bwMode="auto">
            <a:xfrm>
              <a:off x="482600" y="-2184397"/>
              <a:ext cx="11226800" cy="11226794"/>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5337BB00-973E-4983-B3A9-4C288B9DC3F4}"/>
                </a:ext>
                <a:ext uri="{C183D7F6-B498-43B3-948B-1728B52AA6E4}">
                  <adec:decorative xmlns:adec="http://schemas.microsoft.com/office/drawing/2017/decorative" val="1"/>
                </a:ext>
              </a:extLst>
            </p:cNvPr>
            <p:cNvSpPr/>
            <p:nvPr/>
          </p:nvSpPr>
          <p:spPr bwMode="auto">
            <a:xfrm flipV="1">
              <a:off x="10895554"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9C8DA1FA-8A66-4583-BA54-23133B42C607}"/>
                </a:ext>
                <a:ext uri="{C183D7F6-B498-43B3-948B-1728B52AA6E4}">
                  <adec:decorative xmlns:adec="http://schemas.microsoft.com/office/drawing/2017/decorative" val="1"/>
                </a:ext>
              </a:extLst>
            </p:cNvPr>
            <p:cNvSpPr/>
            <p:nvPr/>
          </p:nvSpPr>
          <p:spPr bwMode="auto">
            <a:xfrm flipV="1">
              <a:off x="1137296"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096831BB-4F7B-4BBB-AF5B-41609FFB8C5B}"/>
              </a:ext>
              <a:ext uri="{C183D7F6-B498-43B3-948B-1728B52AA6E4}">
                <adec:decorative xmlns:adec="http://schemas.microsoft.com/office/drawing/2017/decorative" val="1"/>
              </a:ext>
            </a:extLst>
          </p:cNvPr>
          <p:cNvGrpSpPr/>
          <p:nvPr/>
        </p:nvGrpSpPr>
        <p:grpSpPr>
          <a:xfrm>
            <a:off x="3509776" y="809718"/>
            <a:ext cx="5172448" cy="5253780"/>
            <a:chOff x="2843247" y="176251"/>
            <a:chExt cx="6505505" cy="6607800"/>
          </a:xfrm>
        </p:grpSpPr>
        <p:sp>
          <p:nvSpPr>
            <p:cNvPr id="12" name="outer ring">
              <a:extLst>
                <a:ext uri="{FF2B5EF4-FFF2-40B4-BE49-F238E27FC236}">
                  <a16:creationId xmlns:a16="http://schemas.microsoft.com/office/drawing/2014/main" id="{34FD11DA-BE5C-4827-8C8C-88C1609718F2}"/>
                </a:ext>
                <a:ext uri="{C183D7F6-B498-43B3-948B-1728B52AA6E4}">
                  <adec:decorative xmlns:adec="http://schemas.microsoft.com/office/drawing/2017/decorative" val="1"/>
                </a:ext>
              </a:extLst>
            </p:cNvPr>
            <p:cNvSpPr/>
            <p:nvPr/>
          </p:nvSpPr>
          <p:spPr bwMode="auto">
            <a:xfrm>
              <a:off x="2843247" y="176251"/>
              <a:ext cx="6505505" cy="6505501"/>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Oval 12">
              <a:extLst>
                <a:ext uri="{FF2B5EF4-FFF2-40B4-BE49-F238E27FC236}">
                  <a16:creationId xmlns:a16="http://schemas.microsoft.com/office/drawing/2014/main" id="{02BD9655-1637-4F06-A2A4-339AC03AA779}"/>
                </a:ext>
                <a:ext uri="{C183D7F6-B498-43B3-948B-1728B52AA6E4}">
                  <adec:decorative xmlns:adec="http://schemas.microsoft.com/office/drawing/2017/decorative" val="1"/>
                </a:ext>
              </a:extLst>
            </p:cNvPr>
            <p:cNvSpPr/>
            <p:nvPr/>
          </p:nvSpPr>
          <p:spPr bwMode="auto">
            <a:xfrm flipV="1">
              <a:off x="8987822"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Oval 13">
              <a:extLst>
                <a:ext uri="{FF2B5EF4-FFF2-40B4-BE49-F238E27FC236}">
                  <a16:creationId xmlns:a16="http://schemas.microsoft.com/office/drawing/2014/main" id="{D6C733A9-87ED-45BD-99E5-1DABDDAAC6FC}"/>
                </a:ext>
                <a:ext uri="{C183D7F6-B498-43B3-948B-1728B52AA6E4}">
                  <adec:decorative xmlns:adec="http://schemas.microsoft.com/office/drawing/2017/decorative" val="1"/>
                </a:ext>
              </a:extLst>
            </p:cNvPr>
            <p:cNvSpPr/>
            <p:nvPr/>
          </p:nvSpPr>
          <p:spPr bwMode="auto">
            <a:xfrm flipV="1">
              <a:off x="6009564" y="6611179"/>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Oval 14">
              <a:extLst>
                <a:ext uri="{FF2B5EF4-FFF2-40B4-BE49-F238E27FC236}">
                  <a16:creationId xmlns:a16="http://schemas.microsoft.com/office/drawing/2014/main" id="{1BBEF70D-9AE4-423F-B3E2-819D9C7577D1}"/>
                </a:ext>
                <a:ext uri="{C183D7F6-B498-43B3-948B-1728B52AA6E4}">
                  <adec:decorative xmlns:adec="http://schemas.microsoft.com/office/drawing/2017/decorative" val="1"/>
                </a:ext>
              </a:extLst>
            </p:cNvPr>
            <p:cNvSpPr/>
            <p:nvPr/>
          </p:nvSpPr>
          <p:spPr bwMode="auto">
            <a:xfrm flipV="1">
              <a:off x="3017581"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6" name="Group 15" descr="Earth">
            <a:extLst>
              <a:ext uri="{FF2B5EF4-FFF2-40B4-BE49-F238E27FC236}">
                <a16:creationId xmlns:a16="http://schemas.microsoft.com/office/drawing/2014/main" id="{A15F9FFF-5566-4B94-AF3D-D3EF45CC0CA1}"/>
              </a:ext>
            </a:extLst>
          </p:cNvPr>
          <p:cNvGrpSpPr/>
          <p:nvPr/>
        </p:nvGrpSpPr>
        <p:grpSpPr>
          <a:xfrm>
            <a:off x="4503729" y="1861359"/>
            <a:ext cx="3184542" cy="3048198"/>
            <a:chOff x="4302243" y="1558808"/>
            <a:chExt cx="4005272" cy="3833787"/>
          </a:xfrm>
        </p:grpSpPr>
        <p:pic>
          <p:nvPicPr>
            <p:cNvPr id="17" name="Picture 16">
              <a:extLst>
                <a:ext uri="{FF2B5EF4-FFF2-40B4-BE49-F238E27FC236}">
                  <a16:creationId xmlns:a16="http://schemas.microsoft.com/office/drawing/2014/main" id="{1050BF3C-6F97-46AE-9958-55837B648BBB}"/>
                </a:ext>
                <a:ext uri="{C183D7F6-B498-43B3-948B-1728B52AA6E4}">
                  <adec:decorative xmlns:adec="http://schemas.microsoft.com/office/drawing/2017/decorative" val="1"/>
                </a:ext>
              </a:extLst>
            </p:cNvPr>
            <p:cNvPicPr>
              <a:picLocks noChangeAspect="1"/>
            </p:cNvPicPr>
            <p:nvPr/>
          </p:nvPicPr>
          <p:blipFill rotWithShape="1">
            <a:blip r:embed="rId3"/>
            <a:srcRect l="17904" t="7710" r="17904" b="7710"/>
            <a:stretch/>
          </p:blipFill>
          <p:spPr>
            <a:xfrm>
              <a:off x="4302243" y="1570097"/>
              <a:ext cx="3717808" cy="3717806"/>
            </a:xfrm>
            <a:prstGeom prst="ellipse">
              <a:avLst/>
            </a:prstGeom>
          </p:spPr>
        </p:pic>
        <p:sp>
          <p:nvSpPr>
            <p:cNvPr id="18" name="mask">
              <a:extLst>
                <a:ext uri="{FF2B5EF4-FFF2-40B4-BE49-F238E27FC236}">
                  <a16:creationId xmlns:a16="http://schemas.microsoft.com/office/drawing/2014/main" id="{072C9D9A-CE18-477B-9AC6-098AEF80ABE6}"/>
                </a:ext>
                <a:ext uri="{C183D7F6-B498-43B3-948B-1728B52AA6E4}">
                  <adec:decorative xmlns:adec="http://schemas.microsoft.com/office/drawing/2017/decorative" val="1"/>
                </a:ext>
              </a:extLst>
            </p:cNvPr>
            <p:cNvSpPr/>
            <p:nvPr/>
          </p:nvSpPr>
          <p:spPr bwMode="auto">
            <a:xfrm>
              <a:off x="4435861" y="1558808"/>
              <a:ext cx="3871654" cy="3833787"/>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r>
                <a:rPr kumimoji="0" lang="en-US" sz="1745" b="0" i="0" u="none" strike="noStrike" kern="1200" cap="none" spc="0" normalizeH="0" baseline="0" noProof="0">
                  <a:ln>
                    <a:noFill/>
                  </a:ln>
                  <a:noFill/>
                  <a:effectLst/>
                  <a:uLnTx/>
                  <a:uFillTx/>
                  <a:latin typeface="Segoe UI"/>
                  <a:ea typeface="Segoe UI" pitchFamily="34" charset="0"/>
                  <a:cs typeface="Segoe UI" pitchFamily="34" charset="0"/>
                </a:rPr>
                <a:t>mask</a:t>
              </a:r>
            </a:p>
          </p:txBody>
        </p:sp>
      </p:grpSp>
      <p:sp>
        <p:nvSpPr>
          <p:cNvPr id="19" name="Title 7">
            <a:extLst>
              <a:ext uri="{FF2B5EF4-FFF2-40B4-BE49-F238E27FC236}">
                <a16:creationId xmlns:a16="http://schemas.microsoft.com/office/drawing/2014/main" id="{3DC4F5A5-F133-4EE7-A144-4090DDF0C049}"/>
              </a:ext>
            </a:extLst>
          </p:cNvPr>
          <p:cNvSpPr txBox="1">
            <a:spLocks noGrp="1"/>
          </p:cNvSpPr>
          <p:nvPr>
            <p:ph type="title" idx="4294967295"/>
          </p:nvPr>
        </p:nvSpPr>
        <p:spPr>
          <a:xfrm>
            <a:off x="3838575" y="2720975"/>
            <a:ext cx="4514850" cy="13287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Build your apps</a:t>
            </a:r>
            <a:b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b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in </a:t>
            </a:r>
            <a:r>
              <a:rPr kumimoji="0" lang="en-US" sz="4800" b="0" i="0" u="none" strike="noStrike" kern="1200" cap="none" spc="-50" normalizeH="0" baseline="0" noProof="0">
                <a:ln w="3175">
                  <a:noFill/>
                </a:ln>
                <a:gradFill flip="none" rotWithShape="1">
                  <a:gsLst>
                    <a:gs pos="0">
                      <a:schemeClr val="accent2"/>
                    </a:gs>
                    <a:gs pos="100000">
                      <a:srgbClr val="FFB900"/>
                    </a:gs>
                  </a:gsLst>
                  <a:lin ang="2700000" scaled="1"/>
                  <a:tileRect/>
                </a:gradFill>
                <a:effectLst/>
                <a:uLnTx/>
                <a:uFillTx/>
                <a:latin typeface="+mj-lt"/>
                <a:ea typeface="Segoe UI" pitchFamily="34" charset="0"/>
                <a:cs typeface="Segoe UI" pitchFamily="34" charset="0"/>
              </a:rPr>
              <a:t>Azure</a:t>
            </a:r>
          </a:p>
        </p:txBody>
      </p:sp>
    </p:spTree>
    <p:extLst>
      <p:ext uri="{BB962C8B-B14F-4D97-AF65-F5344CB8AC3E}">
        <p14:creationId xmlns:p14="http://schemas.microsoft.com/office/powerpoint/2010/main" val="129359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 presetClass="emph" presetSubtype="0" accel="100000" autoRev="1" fill="hold" nodeType="withEffect">
                                  <p:stCondLst>
                                    <p:cond delay="0"/>
                                  </p:stCondLst>
                                  <p:childTnLst>
                                    <p:animScale>
                                      <p:cBhvr>
                                        <p:cTn id="9" dur="500" fill="hold"/>
                                        <p:tgtEl>
                                          <p:spTgt spid="11"/>
                                        </p:tgtEl>
                                      </p:cBhvr>
                                      <p:by x="0" y="0"/>
                                    </p:animScale>
                                  </p:childTnLst>
                                </p:cTn>
                              </p:par>
                              <p:par>
                                <p:cTn id="10" presetID="10" presetClass="entr" presetSubtype="0"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par>
                                <p:cTn id="13" presetID="10" presetClass="entr" presetSubtype="0" fill="hold" nodeType="withEffect">
                                  <p:stCondLst>
                                    <p:cond delay="3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6" presetClass="emph" presetSubtype="0" accel="100000" autoRev="1" fill="hold" nodeType="withEffect">
                                  <p:stCondLst>
                                    <p:cond delay="100"/>
                                  </p:stCondLst>
                                  <p:childTnLst>
                                    <p:animScale>
                                      <p:cBhvr>
                                        <p:cTn id="17" dur="500" fill="hold"/>
                                        <p:tgtEl>
                                          <p:spTgt spid="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Scale with flexible serverless containers</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a:spAutoFit/>
          </a:bodyPr>
          <a:lstStyle/>
          <a:p>
            <a:pPr marL="0" indent="0">
              <a:spcAft>
                <a:spcPts val="1176"/>
              </a:spcAft>
              <a:buClr>
                <a:srgbClr val="0F78D4"/>
              </a:buClr>
              <a:buSzTx/>
              <a:buNone/>
              <a:defRPr/>
            </a:pPr>
            <a:r>
              <a:rPr lang="en-US" sz="1600">
                <a:latin typeface="Segoe UI"/>
              </a:rPr>
              <a:t>Run containers and scale in response to HTTP traffic or a growing list of KEDA-supported scale triggers including Azure Event Hub, Apache Kafka, RabbitMQ Queue, MongoDB, MySQL, and PostgreSQL</a:t>
            </a:r>
          </a:p>
          <a:p>
            <a:pPr marL="0" indent="0">
              <a:spcAft>
                <a:spcPts val="1176"/>
              </a:spcAft>
              <a:buClr>
                <a:srgbClr val="0F78D4"/>
              </a:buClr>
              <a:buSzTx/>
              <a:buNone/>
              <a:defRPr/>
            </a:pPr>
            <a:r>
              <a:rPr lang="en-US" sz="1600">
                <a:latin typeface="Segoe UI"/>
                <a:cs typeface="Segoe UI"/>
              </a:rPr>
              <a:t>Get robust autoscaling capabilities without the</a:t>
            </a:r>
            <a:br>
              <a:rPr lang="en-US" sz="1600">
                <a:latin typeface="Segoe UI"/>
                <a:cs typeface="Segoe UI"/>
              </a:rPr>
            </a:br>
            <a:r>
              <a:rPr lang="en-US" sz="1600">
                <a:latin typeface="Segoe UI"/>
                <a:cs typeface="Segoe UI"/>
              </a:rPr>
              <a:t>overhead of managing complex infrastructure.</a:t>
            </a:r>
            <a:endParaRPr lang="en-US" sz="1600">
              <a:latin typeface="Segoe UI"/>
            </a:endParaRPr>
          </a:p>
          <a:p>
            <a:pPr marL="0" indent="0">
              <a:spcAft>
                <a:spcPts val="1176"/>
              </a:spcAft>
              <a:buClr>
                <a:srgbClr val="0F78D4"/>
              </a:buClr>
              <a:buSzTx/>
              <a:buNone/>
              <a:defRPr/>
            </a:pPr>
            <a:r>
              <a:rPr lang="en-US" sz="1600">
                <a:latin typeface="Segoe UI"/>
              </a:rPr>
              <a:t>Scale to zero and pay for only what you use, by the second.</a:t>
            </a:r>
          </a:p>
        </p:txBody>
      </p:sp>
      <p:sp>
        <p:nvSpPr>
          <p:cNvPr id="8" name="TextBox 7">
            <a:extLst>
              <a:ext uri="{FF2B5EF4-FFF2-40B4-BE49-F238E27FC236}">
                <a16:creationId xmlns:a16="http://schemas.microsoft.com/office/drawing/2014/main" id="{21AA999F-C0F1-4D58-933C-691F9C7422FE}"/>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Run containers,</a:t>
            </a:r>
            <a:b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at scale</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open-source</a:t>
            </a:r>
          </a:p>
        </p:txBody>
      </p:sp>
      <p:pic>
        <p:nvPicPr>
          <p:cNvPr id="10" name="Picture 9" descr="Microsoft Azure Screenshot">
            <a:extLst>
              <a:ext uri="{FF2B5EF4-FFF2-40B4-BE49-F238E27FC236}">
                <a16:creationId xmlns:a16="http://schemas.microsoft.com/office/drawing/2014/main" id="{1AAA76D3-7F7F-4491-B2D2-02DD52487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449" y="1797576"/>
            <a:ext cx="5004941" cy="2807943"/>
          </a:xfrm>
          <a:prstGeom prst="rect">
            <a:avLst/>
          </a:prstGeom>
        </p:spPr>
      </p:pic>
    </p:spTree>
    <p:extLst>
      <p:ext uri="{BB962C8B-B14F-4D97-AF65-F5344CB8AC3E}">
        <p14:creationId xmlns:p14="http://schemas.microsoft.com/office/powerpoint/2010/main" val="294503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Accelerate developer productivity</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vert="horz" wrap="square" lIns="0" tIns="0" rIns="0" bIns="0" rtlCol="0" anchor="t">
            <a:spAutoFit/>
          </a:bodyPr>
          <a:lstStyle/>
          <a:p>
            <a:pPr marL="0" indent="0">
              <a:spcAft>
                <a:spcPts val="1176"/>
              </a:spcAft>
              <a:buClr>
                <a:srgbClr val="0F78D4"/>
              </a:buClr>
              <a:buSzTx/>
              <a:buNone/>
              <a:defRPr/>
            </a:pPr>
            <a:r>
              <a:rPr lang="en-US" sz="1600">
                <a:latin typeface="Segoe UI"/>
                <a:cs typeface="Segoe UI"/>
              </a:rPr>
              <a:t>Build microservices, APIs, event processing workers,</a:t>
            </a:r>
            <a:br>
              <a:rPr lang="en-US" sz="1600">
                <a:latin typeface="Segoe UI"/>
                <a:cs typeface="Segoe UI"/>
              </a:rPr>
            </a:br>
            <a:r>
              <a:rPr lang="en-US" sz="1600">
                <a:latin typeface="Segoe UI"/>
                <a:cs typeface="Segoe UI"/>
              </a:rPr>
              <a:t>and background jobs using containers.</a:t>
            </a:r>
            <a:endParaRPr lang="en-US" sz="1600">
              <a:cs typeface="Segoe UI"/>
            </a:endParaRPr>
          </a:p>
          <a:p>
            <a:pPr marL="0" indent="0">
              <a:spcAft>
                <a:spcPts val="1176"/>
              </a:spcAft>
              <a:buClr>
                <a:srgbClr val="0F78D4"/>
              </a:buClr>
              <a:buSzTx/>
              <a:buNone/>
              <a:defRPr/>
            </a:pPr>
            <a:r>
              <a:rPr lang="en-US" sz="1600">
                <a:latin typeface="Segoe UI"/>
                <a:cs typeface="Segoe UI"/>
              </a:rPr>
              <a:t>Write code in your favorite programming language</a:t>
            </a:r>
            <a:br>
              <a:rPr lang="en-US" sz="1600">
                <a:latin typeface="Segoe UI"/>
                <a:cs typeface="Segoe UI"/>
              </a:rPr>
            </a:br>
            <a:r>
              <a:rPr lang="en-US" sz="1600">
                <a:latin typeface="Segoe UI"/>
                <a:cs typeface="Segoe UI"/>
              </a:rPr>
              <a:t>and accelerate development with built-in Distributed Application Runtime (</a:t>
            </a:r>
            <a:r>
              <a:rPr lang="en-US" sz="1600" err="1">
                <a:latin typeface="Segoe UI"/>
                <a:cs typeface="Segoe UI"/>
              </a:rPr>
              <a:t>Dapr</a:t>
            </a:r>
            <a:r>
              <a:rPr lang="en-US" sz="1600">
                <a:latin typeface="Segoe UI"/>
                <a:cs typeface="Segoe UI"/>
              </a:rPr>
              <a:t>) integration to simplify common tasks like event processing, pub/sub, and service invocation.</a:t>
            </a:r>
          </a:p>
          <a:p>
            <a:pPr marL="0" indent="0">
              <a:spcAft>
                <a:spcPts val="1176"/>
              </a:spcAft>
              <a:buClr>
                <a:srgbClr val="0F78D4"/>
              </a:buClr>
              <a:buSzTx/>
              <a:buNone/>
              <a:defRPr/>
            </a:pPr>
            <a:r>
              <a:rPr lang="en-US" sz="1600">
                <a:latin typeface="Segoe UI"/>
                <a:cs typeface="Segoe UI"/>
              </a:rPr>
              <a:t>Set up a code-to-cloud pipeline using GitHub Actions.</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2050" name="Picture 2" descr="Azure Screenshot">
            <a:extLst>
              <a:ext uri="{FF2B5EF4-FFF2-40B4-BE49-F238E27FC236}">
                <a16:creationId xmlns:a16="http://schemas.microsoft.com/office/drawing/2014/main" id="{EED5D1E4-6BEF-43C6-BA43-44897F53E4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67"/>
          <a:stretch/>
        </p:blipFill>
        <p:spPr bwMode="auto">
          <a:xfrm>
            <a:off x="7177177" y="1742535"/>
            <a:ext cx="5233876" cy="3289539"/>
          </a:xfrm>
          <a:prstGeom prst="rect">
            <a:avLst/>
          </a:prstGeom>
          <a:noFill/>
        </p:spPr>
      </p:pic>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at scale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tx1"/>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open-source</a:t>
            </a:r>
          </a:p>
        </p:txBody>
      </p:sp>
    </p:spTree>
    <p:extLst>
      <p:ext uri="{BB962C8B-B14F-4D97-AF65-F5344CB8AC3E}">
        <p14:creationId xmlns:p14="http://schemas.microsoft.com/office/powerpoint/2010/main" val="51704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Build modern apps on open-source</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a:lstStyle/>
          <a:p>
            <a:pPr marL="0" indent="0">
              <a:spcAft>
                <a:spcPts val="1176"/>
              </a:spcAft>
              <a:buClr>
                <a:srgbClr val="0F78D4"/>
              </a:buClr>
              <a:buSzTx/>
              <a:buNone/>
              <a:defRPr/>
            </a:pPr>
            <a:r>
              <a:rPr lang="en-US" sz="1600">
                <a:latin typeface="Segoe UI"/>
              </a:rPr>
              <a:t>Create modern apps with open standards on a</a:t>
            </a:r>
            <a:br>
              <a:rPr lang="en-US" sz="1600">
                <a:latin typeface="Segoe UI"/>
              </a:rPr>
            </a:br>
            <a:r>
              <a:rPr lang="en-US" sz="1600">
                <a:latin typeface="Segoe UI"/>
              </a:rPr>
              <a:t>Kubernetes foundation and portability in mind.</a:t>
            </a:r>
          </a:p>
          <a:p>
            <a:pPr marL="0" indent="0">
              <a:spcAft>
                <a:spcPts val="1176"/>
              </a:spcAft>
              <a:buClr>
                <a:srgbClr val="0F78D4"/>
              </a:buClr>
              <a:buSzTx/>
              <a:buNone/>
              <a:defRPr/>
            </a:pPr>
            <a:r>
              <a:rPr lang="en-US" sz="1600">
                <a:latin typeface="Segoe UI"/>
              </a:rPr>
              <a:t>Contribute directly to OSS projects to influence product capabilities.</a:t>
            </a:r>
          </a:p>
          <a:p>
            <a:pPr marL="0" indent="0">
              <a:spcAft>
                <a:spcPts val="1176"/>
              </a:spcAft>
              <a:buClr>
                <a:srgbClr val="0F78D4"/>
              </a:buClr>
              <a:buSzTx/>
              <a:buNone/>
              <a:defRPr/>
            </a:pPr>
            <a:r>
              <a:rPr lang="en-US" sz="1600">
                <a:latin typeface="Segoe UI"/>
              </a:rPr>
              <a:t>Rely on streamlined application lifecycle tasks such as application upgrades and versioning, traffic shifting, service discovery, and monitoring.</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15" name="Picture 14" descr="Azure Screenshot">
            <a:extLst>
              <a:ext uri="{FF2B5EF4-FFF2-40B4-BE49-F238E27FC236}">
                <a16:creationId xmlns:a16="http://schemas.microsoft.com/office/drawing/2014/main" id="{9B3323D8-6F70-4B38-9F45-6F4FB4958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588" y="1797576"/>
            <a:ext cx="5606725" cy="3152245"/>
          </a:xfrm>
          <a:prstGeom prst="rect">
            <a:avLst/>
          </a:prstGeom>
        </p:spPr>
      </p:pic>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at scale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081041" y="447807"/>
            <a:ext cx="2029917" cy="57554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Accelerate developer productivity</a:t>
            </a:r>
          </a:p>
          <a:p>
            <a:pPr marL="0" marR="0" lvl="0" indent="0" algn="ctr" defTabSz="896302" rtl="0" eaLnBrk="1" fontAlgn="auto" latinLnBrk="0" hangingPunct="1">
              <a:lnSpc>
                <a:spcPct val="90000"/>
              </a:lnSpc>
              <a:spcBef>
                <a:spcPts val="0"/>
              </a:spcBef>
              <a:spcAft>
                <a:spcPts val="576"/>
              </a:spcAft>
              <a:buClrTx/>
              <a:buSzTx/>
              <a:buFontTx/>
              <a:buNone/>
              <a:tabLst/>
              <a:defRPr/>
            </a:pPr>
            <a:endPar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Build modern apps on open-source</a:t>
            </a:r>
          </a:p>
        </p:txBody>
      </p:sp>
    </p:spTree>
    <p:extLst>
      <p:ext uri="{BB962C8B-B14F-4D97-AF65-F5344CB8AC3E}">
        <p14:creationId xmlns:p14="http://schemas.microsoft.com/office/powerpoint/2010/main" val="25997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a:extLst>
              <a:ext uri="{FF2B5EF4-FFF2-40B4-BE49-F238E27FC236}">
                <a16:creationId xmlns:a16="http://schemas.microsoft.com/office/drawing/2014/main" id="{9793DFB2-2429-A037-3323-D74FC4653266}"/>
              </a:ext>
            </a:extLst>
          </p:cNvPr>
          <p:cNvSpPr txBox="1">
            <a:spLocks/>
          </p:cNvSpPr>
          <p:nvPr/>
        </p:nvSpPr>
        <p:spPr>
          <a:xfrm>
            <a:off x="455995" y="620827"/>
            <a:ext cx="11306469" cy="403079"/>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FFFFFF"/>
                </a:solidFill>
                <a:effectLst/>
                <a:uLnTx/>
                <a:uFillTx/>
                <a:latin typeface="Segoe UI Semibold"/>
                <a:ea typeface="+mn-ea"/>
                <a:cs typeface="Segoe UI"/>
              </a:rPr>
              <a:t>Azure Kubernetes Service and Azure Container Apps</a:t>
            </a:r>
          </a:p>
        </p:txBody>
      </p:sp>
      <p:sp>
        <p:nvSpPr>
          <p:cNvPr id="4" name="Rectangle 3">
            <a:extLst>
              <a:ext uri="{FF2B5EF4-FFF2-40B4-BE49-F238E27FC236}">
                <a16:creationId xmlns:a16="http://schemas.microsoft.com/office/drawing/2014/main" id="{9BDB5413-B9D2-7525-8317-F46161060456}"/>
              </a:ext>
            </a:extLst>
          </p:cNvPr>
          <p:cNvSpPr/>
          <p:nvPr/>
        </p:nvSpPr>
        <p:spPr bwMode="auto">
          <a:xfrm>
            <a:off x="551200" y="4753885"/>
            <a:ext cx="11306469" cy="263941"/>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Cloud Native	App Portability</a:t>
            </a:r>
          </a:p>
        </p:txBody>
      </p:sp>
      <p:grpSp>
        <p:nvGrpSpPr>
          <p:cNvPr id="5" name="Group 4">
            <a:extLst>
              <a:ext uri="{FF2B5EF4-FFF2-40B4-BE49-F238E27FC236}">
                <a16:creationId xmlns:a16="http://schemas.microsoft.com/office/drawing/2014/main" id="{8BA321CD-FADF-08E6-DA93-0516AD81D784}"/>
              </a:ext>
            </a:extLst>
          </p:cNvPr>
          <p:cNvGrpSpPr/>
          <p:nvPr/>
        </p:nvGrpSpPr>
        <p:grpSpPr>
          <a:xfrm>
            <a:off x="551199" y="5159468"/>
            <a:ext cx="11465654" cy="1038746"/>
            <a:chOff x="551199" y="5159468"/>
            <a:chExt cx="11465654" cy="1038746"/>
          </a:xfrm>
        </p:grpSpPr>
        <p:sp>
          <p:nvSpPr>
            <p:cNvPr id="7" name="TextBox 6">
              <a:extLst>
                <a:ext uri="{FF2B5EF4-FFF2-40B4-BE49-F238E27FC236}">
                  <a16:creationId xmlns:a16="http://schemas.microsoft.com/office/drawing/2014/main" id="{315309CE-3C7A-8215-881D-03F582D89AB6}"/>
                </a:ext>
                <a:ext uri="{C183D7F6-B498-43B3-948B-1728B52AA6E4}">
                  <adec:decorative xmlns:adec="http://schemas.microsoft.com/office/drawing/2017/decorative" val="0"/>
                </a:ext>
              </a:extLst>
            </p:cNvPr>
            <p:cNvSpPr txBox="1"/>
            <p:nvPr/>
          </p:nvSpPr>
          <p:spPr>
            <a:xfrm>
              <a:off x="8816453" y="5159468"/>
              <a:ext cx="3200400" cy="1038746"/>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Azure Container Apps is composed entirely of open source components available to build your own Azure Kubernetes Service solution.</a:t>
              </a:r>
            </a:p>
          </p:txBody>
        </p:sp>
        <p:sp>
          <p:nvSpPr>
            <p:cNvPr id="8" name="TextBox 7">
              <a:extLst>
                <a:ext uri="{FF2B5EF4-FFF2-40B4-BE49-F238E27FC236}">
                  <a16:creationId xmlns:a16="http://schemas.microsoft.com/office/drawing/2014/main" id="{8182DAFB-A024-5E56-9BB9-198671647FDF}"/>
                </a:ext>
                <a:ext uri="{C183D7F6-B498-43B3-948B-1728B52AA6E4}">
                  <adec:decorative xmlns:adec="http://schemas.microsoft.com/office/drawing/2017/decorative" val="0"/>
                </a:ext>
              </a:extLst>
            </p:cNvPr>
            <p:cNvSpPr txBox="1"/>
            <p:nvPr/>
          </p:nvSpPr>
          <p:spPr>
            <a:xfrm>
              <a:off x="551199" y="5159468"/>
              <a:ext cx="3200400" cy="923330"/>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Develop cloud native apps with open standards and APIs (e.g. </a:t>
              </a:r>
              <a:r>
                <a:rPr kumimoji="0" lang="en-US" sz="1500" b="0" i="0" u="none" strike="noStrike" kern="1200" cap="none" spc="0" normalizeH="0" baseline="0" noProof="0" err="1">
                  <a:ln w="0"/>
                  <a:solidFill>
                    <a:srgbClr val="FFFFFF"/>
                  </a:solidFill>
                  <a:effectLst/>
                  <a:uLnTx/>
                  <a:uFillTx/>
                  <a:latin typeface="Segoe UI"/>
                  <a:ea typeface="+mn-ea"/>
                  <a:cs typeface="Segoe UI Semibold" panose="020B0702040204020203" pitchFamily="34" charset="0"/>
                </a:rPr>
                <a:t>Dapr</a:t>
              </a:r>
              <a:r>
                <a:rPr kumimoji="0" lang="en-US" sz="15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 and port across Azure Container Apps and Azure Kubernetes Service.</a:t>
              </a:r>
            </a:p>
          </p:txBody>
        </p:sp>
        <p:sp>
          <p:nvSpPr>
            <p:cNvPr id="9" name="TextBox 8">
              <a:extLst>
                <a:ext uri="{FF2B5EF4-FFF2-40B4-BE49-F238E27FC236}">
                  <a16:creationId xmlns:a16="http://schemas.microsoft.com/office/drawing/2014/main" id="{08FCAB4D-732B-CD0C-9B73-EF10AC078EC2}"/>
                </a:ext>
                <a:ext uri="{C183D7F6-B498-43B3-948B-1728B52AA6E4}">
                  <adec:decorative xmlns:adec="http://schemas.microsoft.com/office/drawing/2017/decorative" val="0"/>
                </a:ext>
              </a:extLst>
            </p:cNvPr>
            <p:cNvSpPr txBox="1"/>
            <p:nvPr/>
          </p:nvSpPr>
          <p:spPr>
            <a:xfrm>
              <a:off x="4724400" y="5159468"/>
              <a:ext cx="3200400" cy="830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Leverage Azure Container Apps guidance and tooling to port cloud native apps to Azure Kubernetes Service</a:t>
              </a:r>
            </a:p>
          </p:txBody>
        </p:sp>
      </p:grpSp>
      <p:sp>
        <p:nvSpPr>
          <p:cNvPr id="2" name="Content Placeholder 3">
            <a:extLst>
              <a:ext uri="{FF2B5EF4-FFF2-40B4-BE49-F238E27FC236}">
                <a16:creationId xmlns:a16="http://schemas.microsoft.com/office/drawing/2014/main" id="{00CE66F2-63D4-3250-B7FE-B986D4E058D7}"/>
              </a:ext>
            </a:extLst>
          </p:cNvPr>
          <p:cNvSpPr txBox="1">
            <a:spLocks/>
          </p:cNvSpPr>
          <p:nvPr/>
        </p:nvSpPr>
        <p:spPr>
          <a:xfrm>
            <a:off x="606522" y="1910764"/>
            <a:ext cx="11155942" cy="192360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500" b="0" i="1" u="none" strike="noStrike" kern="1200" cap="none" spc="0" normalizeH="0" baseline="0" noProof="0">
                <a:ln>
                  <a:noFill/>
                </a:ln>
                <a:solidFill>
                  <a:srgbClr val="FFFFFF"/>
                </a:solidFill>
                <a:effectLst/>
                <a:uLnTx/>
                <a:uFillTx/>
                <a:latin typeface="Segoe UI"/>
                <a:ea typeface="+mn-ea"/>
                <a:cs typeface="Segoe UI" panose="020B0502040204020203" pitchFamily="34" charset="0"/>
              </a:rPr>
              <a:t>Azure customers can easily deploy microservices using either Azure Kubernetes Service for flexible customized container solutions, or Azure Container Apps for productivity-optimized fully-managed serverless container solutions. Azure delivers app portability to support business growth powered by open-source in the Kubernetes ecosystem. </a:t>
            </a:r>
            <a:endParaRPr kumimoji="0" lang="en-US" sz="2500" b="0" i="1" u="none" strike="noStrike" kern="1200" cap="none" spc="0" normalizeH="0" baseline="0" noProof="0">
              <a:ln>
                <a:noFill/>
              </a:ln>
              <a:solidFill>
                <a:srgbClr val="FFFFFF"/>
              </a:solidFill>
              <a:effectLst/>
              <a:uLnTx/>
              <a:uFillTx/>
              <a:latin typeface="Segoe UI"/>
              <a:ea typeface="+mn-ea"/>
              <a:cs typeface="Segoe UI"/>
            </a:endParaRPr>
          </a:p>
        </p:txBody>
      </p:sp>
      <p:sp>
        <p:nvSpPr>
          <p:cNvPr id="12" name="Oval 11">
            <a:extLst>
              <a:ext uri="{FF2B5EF4-FFF2-40B4-BE49-F238E27FC236}">
                <a16:creationId xmlns:a16="http://schemas.microsoft.com/office/drawing/2014/main" id="{E581C3F4-45FA-375B-E203-751332CAA082}"/>
              </a:ext>
            </a:extLst>
          </p:cNvPr>
          <p:cNvSpPr/>
          <p:nvPr/>
        </p:nvSpPr>
        <p:spPr bwMode="auto">
          <a:xfrm>
            <a:off x="2014239"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344C2BE-1A39-DECD-6748-6A9EDDB9E7B8}"/>
              </a:ext>
            </a:extLst>
          </p:cNvPr>
          <p:cNvSpPr/>
          <p:nvPr/>
        </p:nvSpPr>
        <p:spPr bwMode="auto">
          <a:xfrm>
            <a:off x="6067274"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5FC20C05-C9D9-2EBF-1A67-63824B81FF30}"/>
              </a:ext>
            </a:extLst>
          </p:cNvPr>
          <p:cNvSpPr/>
          <p:nvPr/>
        </p:nvSpPr>
        <p:spPr bwMode="auto">
          <a:xfrm>
            <a:off x="10120309" y="4748055"/>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51755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8359" y="1649738"/>
            <a:ext cx="782999" cy="78299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How does ACA compare to AKS?</a:t>
            </a:r>
            <a:endParaRPr lang="en-US" sz="3600" b="1" spc="-50">
              <a:gradFill>
                <a:gsLst>
                  <a:gs pos="0">
                    <a:srgbClr val="50E6FF"/>
                  </a:gs>
                  <a:gs pos="100000">
                    <a:srgbClr val="8661C5"/>
                  </a:gs>
                </a:gsLst>
                <a:lin ang="2700000" scaled="1"/>
              </a:gradFill>
              <a:latin typeface="Segoe UI Semibold"/>
            </a:endParaRP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2514191" y="2627895"/>
            <a:ext cx="0" cy="392613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6934480" y="2620516"/>
            <a:ext cx="0" cy="392443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579037" y="6544955"/>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675912" y="3439549"/>
            <a:ext cx="4432809"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Upstream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Provides a set of cluster extensions and add-ons for operators to enable OSS components in-cluster including Dapr, KEDA, Open Service Mesh, GitOps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KEDA: managed, event-driven autoscale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Operators deploy node-based AKS clusters using Azure Portal, CLI or Infrastructure-as-Code templates (IaC)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as individual Container Apps using Azure Portal, CLI or IaC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25436399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E8382-01A1-47B4-A69D-25E9FE6032CC}"/>
              </a:ext>
            </a:extLst>
          </p:cNvPr>
          <p:cNvSpPr>
            <a:spLocks noGrp="1"/>
          </p:cNvSpPr>
          <p:nvPr>
            <p:ph type="title"/>
          </p:nvPr>
        </p:nvSpPr>
        <p:spPr>
          <a:xfrm>
            <a:off x="585216" y="3035808"/>
            <a:ext cx="9144000" cy="498598"/>
          </a:xfrm>
        </p:spPr>
        <p:txBody>
          <a:bodyPr/>
          <a:lstStyle/>
          <a:p>
            <a:r>
              <a:rPr lang="en-US"/>
              <a:t>Deep dive</a:t>
            </a:r>
          </a:p>
        </p:txBody>
      </p:sp>
    </p:spTree>
    <p:extLst>
      <p:ext uri="{BB962C8B-B14F-4D97-AF65-F5344CB8AC3E}">
        <p14:creationId xmlns:p14="http://schemas.microsoft.com/office/powerpoint/2010/main" val="85719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4BA9FA9E86304396AA5073813D8822" ma:contentTypeVersion="8" ma:contentTypeDescription="Create a new document." ma:contentTypeScope="" ma:versionID="404869fe4af529e85486e800bbda66d6">
  <xsd:schema xmlns:xsd="http://www.w3.org/2001/XMLSchema" xmlns:xs="http://www.w3.org/2001/XMLSchema" xmlns:p="http://schemas.microsoft.com/office/2006/metadata/properties" xmlns:ns1="http://schemas.microsoft.com/sharepoint/v3" xmlns:ns2="7a925d41-cc75-4531-a834-ca88b9538613" targetNamespace="http://schemas.microsoft.com/office/2006/metadata/properties" ma:root="true" ma:fieldsID="4e83a94144d79055d136346671fec377" ns1:_="" ns2:_="">
    <xsd:import namespace="http://schemas.microsoft.com/sharepoint/v3"/>
    <xsd:import namespace="7a925d41-cc75-4531-a834-ca88b953861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925d41-cc75-4531-a834-ca88b95386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BillingMetadata" ma:index="15"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20D6108-EEB6-4A58-A91A-FA6FEA152B3E}">
  <ds:schemaRefs>
    <ds:schemaRef ds:uri="7a925d41-cc75-4531-a834-ca88b95386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46DA78-7AC8-44A1-A857-3938DE025CD3}">
  <ds:schemaRefs>
    <ds:schemaRef ds:uri="http://schemas.microsoft.com/sharepoint/v3/contenttype/forms"/>
  </ds:schemaRefs>
</ds:datastoreItem>
</file>

<file path=customXml/itemProps3.xml><?xml version="1.0" encoding="utf-8"?>
<ds:datastoreItem xmlns:ds="http://schemas.openxmlformats.org/officeDocument/2006/customXml" ds:itemID="{722DD094-FC7C-46FF-B6C0-7F217C375982}">
  <ds:schemaRefs>
    <ds:schemaRef ds:uri="http://schemas.openxmlformats.org/package/2006/metadata/core-properties"/>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7a925d41-cc75-4531-a834-ca88b9538613"/>
    <ds:schemaRef ds:uri="http://schemas.microsoft.com/sharepoint/v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4739</Words>
  <Application>Microsoft Office PowerPoint</Application>
  <PresentationFormat>Widescreen</PresentationFormat>
  <Paragraphs>587</Paragraphs>
  <Slides>30</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等线</vt:lpstr>
      <vt:lpstr>-apple-system</vt:lpstr>
      <vt:lpstr>Arial</vt:lpstr>
      <vt:lpstr>Calibri</vt:lpstr>
      <vt:lpstr>Consolas</vt:lpstr>
      <vt:lpstr>open sans</vt:lpstr>
      <vt:lpstr>Segoe UI</vt:lpstr>
      <vt:lpstr>Segoe UI Light</vt:lpstr>
      <vt:lpstr>Segoe UI Semibold</vt:lpstr>
      <vt:lpstr>SegoeUI</vt:lpstr>
      <vt:lpstr>Wingdings</vt:lpstr>
      <vt:lpstr>work sans</vt:lpstr>
      <vt:lpstr>Dapr White Template</vt:lpstr>
      <vt:lpstr>Black Template</vt:lpstr>
      <vt:lpstr>Azure Container Apps</vt:lpstr>
      <vt:lpstr>Azure Container Apps</vt:lpstr>
      <vt:lpstr>What can you build with Azure Container Apps?</vt:lpstr>
      <vt:lpstr>Scale with flexible serverless containers</vt:lpstr>
      <vt:lpstr>Accelerate developer productivity</vt:lpstr>
      <vt:lpstr>Build modern apps on open-source</vt:lpstr>
      <vt:lpstr>PowerPoint Presentation</vt:lpstr>
      <vt:lpstr>How does ACA compare to AKS?</vt:lpstr>
      <vt:lpstr>Deep dive</vt:lpstr>
      <vt:lpstr>Environments</vt:lpstr>
      <vt:lpstr>Containers</vt:lpstr>
      <vt:lpstr>Revisions</vt:lpstr>
      <vt:lpstr>Ingress</vt:lpstr>
      <vt:lpstr>PowerPoint Presentation</vt:lpstr>
      <vt:lpstr>Secrets management</vt:lpstr>
      <vt:lpstr>Logging</vt:lpstr>
      <vt:lpstr>Scaling and using the Kubernetes Event Driven Autoscaling (KEDA)</vt:lpstr>
      <vt:lpstr>Application autoscaling made simple Open-source, extensible, and vendor agnostic</vt:lpstr>
      <vt:lpstr>Scaling</vt:lpstr>
      <vt:lpstr>Using the Distributed Application Runtime (Dapr)</vt:lpstr>
      <vt:lpstr>Microservices using any language or framework Any cloud or edge infrastructure</vt:lpstr>
      <vt:lpstr>Common microservices requirements</vt:lpstr>
      <vt:lpstr>Fully managed Dapr using the sidecar model</vt:lpstr>
      <vt:lpstr>Dapr components</vt:lpstr>
      <vt:lpstr>Service to service invocation</vt:lpstr>
      <vt:lpstr>PowerPoint Presentation</vt:lpstr>
      <vt:lpstr>PowerPoint Presentation</vt:lpstr>
      <vt:lpstr>PowerPoint Presentation</vt:lpstr>
      <vt:lpstr>Get started with Azure Container Apps today</vt:lpstr>
      <vt:lpstr>Build your apps in Azure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Apps</dc:title>
  <dc:creator>Ahmed Sabbour</dc:creator>
  <cp:lastModifiedBy>Phanis Parpas</cp:lastModifiedBy>
  <cp:revision>8</cp:revision>
  <dcterms:created xsi:type="dcterms:W3CDTF">2021-11-02T21:53:59Z</dcterms:created>
  <dcterms:modified xsi:type="dcterms:W3CDTF">2025-04-23T12:57:42Z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0x010100564BA9FA9E86304396AA5073813D8822</vt:lpwstr>
  </property>
  <property fmtid="{D5CDD505-2E9C-101B-9397-08002B2CF9AE}" pid="3" name="MediaServiceImageTags">
    <vt:lpwstr/>
  </property>
</Properties>
</file>